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0" r:id="rId2"/>
    <p:sldId id="256" r:id="rId3"/>
    <p:sldId id="257" r:id="rId4"/>
    <p:sldId id="258" r:id="rId5"/>
    <p:sldId id="259" r:id="rId6"/>
    <p:sldId id="260" r:id="rId7"/>
    <p:sldId id="261" r:id="rId8"/>
    <p:sldId id="262" r:id="rId9"/>
    <p:sldId id="263" r:id="rId10"/>
    <p:sldId id="270" r:id="rId11"/>
    <p:sldId id="264" r:id="rId12"/>
    <p:sldId id="265" r:id="rId13"/>
    <p:sldId id="267" r:id="rId14"/>
    <p:sldId id="266" r:id="rId15"/>
    <p:sldId id="268" r:id="rId16"/>
    <p:sldId id="269" r:id="rId17"/>
    <p:sldId id="271" r:id="rId18"/>
    <p:sldId id="272" r:id="rId19"/>
    <p:sldId id="273" r:id="rId20"/>
    <p:sldId id="281" r:id="rId21"/>
    <p:sldId id="274" r:id="rId22"/>
    <p:sldId id="275" r:id="rId23"/>
    <p:sldId id="276"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FFA8-19FE-E948-59F6-389CC50567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D3D531-2A92-9956-7CAF-62510A6BBB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B33D28-A674-923C-44C2-B4285862F4BC}"/>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C73ED000-3EFE-EDC2-CB66-5674F9B95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C3053-8A90-12A8-F4D7-D24797E64E04}"/>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265983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9D8F-E1F7-53C9-3AD8-7656D6FFC5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B3A787-9F90-13CA-09B8-D2EEF450CD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6A35-7CE6-3EF3-34F2-A8A06990964B}"/>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3AB8B8CE-C073-F56F-FE92-B67964FE5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07581-C26E-3AA6-8C50-9A8CD848B160}"/>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391316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33C19-FD55-9084-7FB6-322C7CFBF9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F50A54-83E3-AD89-4972-4A77FAFADC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5367A0-41B9-AF85-62A1-8714EBAD57A2}"/>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6A64204F-2CAC-925E-C3EE-046AA7F07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2A2836-8963-ECE5-1B35-57EA8E6A94F7}"/>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249020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C8B9-07EC-791A-620F-ED6EAD255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DB697-66A0-CFC8-A046-BEA1BD2A35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4FAC6-92DC-9582-329E-451A496CF29E}"/>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239712A6-2FBF-7C96-7D26-0681E545F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62443-8AC9-3B6B-9121-758DB73971BE}"/>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201738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5E42-635B-3FBA-7C2C-FD2C7B8C1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26786E-8F02-6E7B-84E6-B0030D96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5DFDCC-2A4E-AF36-DF6B-E80E9DAAF49B}"/>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10012ADD-3E55-6EBF-CAD1-CF13984A4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EE160-A18F-30A6-B0F1-AAD64904EF35}"/>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352559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B3AC-D078-702D-0C27-525D94A6E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5730D-EE0F-D318-4449-34EA77690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48A06E-CFE9-7F77-0C16-F24CB7AA68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04608F-4086-B238-7097-66DF6D0C2F4D}"/>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6" name="Footer Placeholder 5">
            <a:extLst>
              <a:ext uri="{FF2B5EF4-FFF2-40B4-BE49-F238E27FC236}">
                <a16:creationId xmlns:a16="http://schemas.microsoft.com/office/drawing/2014/main" id="{D77602C6-AA4F-C23C-41CF-3227E0D0DB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2B66D-34C3-47A4-0E1B-0677AEFED004}"/>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208131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6263-F02F-03F2-C4A6-6321E7BC31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208BF-BE18-376F-22A4-5FC499E2E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2A2915-2354-AF79-0B89-6E358C637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F557B4-89B0-EE7E-815C-E05052D04F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48CAA-6224-0B42-EF82-3A9BB13BF5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821E7B-F419-24F6-A8FB-3C3A09371068}"/>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8" name="Footer Placeholder 7">
            <a:extLst>
              <a:ext uri="{FF2B5EF4-FFF2-40B4-BE49-F238E27FC236}">
                <a16:creationId xmlns:a16="http://schemas.microsoft.com/office/drawing/2014/main" id="{CFE1B31E-291B-ECAC-E9F2-FB76B84EF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910D28-0157-FC8A-7D3A-D625B9FBCBB0}"/>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63998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04DE-25EF-37A2-562B-E155D9AA76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7E2DF-106F-CB4B-0013-79D8A7128A0D}"/>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4" name="Footer Placeholder 3">
            <a:extLst>
              <a:ext uri="{FF2B5EF4-FFF2-40B4-BE49-F238E27FC236}">
                <a16:creationId xmlns:a16="http://schemas.microsoft.com/office/drawing/2014/main" id="{F327EC34-2734-9F43-0D8F-CB8B25C808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8B2B2-BF21-F15B-C2AE-A23F0F4B073F}"/>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244684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16F4B0-5F6F-7C96-5E9F-D64AE1679175}"/>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3" name="Footer Placeholder 2">
            <a:extLst>
              <a:ext uri="{FF2B5EF4-FFF2-40B4-BE49-F238E27FC236}">
                <a16:creationId xmlns:a16="http://schemas.microsoft.com/office/drawing/2014/main" id="{DDC06EAE-E5AC-46B5-7D37-BA03C7BC8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822C7-836A-5889-A929-FB54118EFC41}"/>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4158890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FC0D-A7DE-E3F4-A1F8-F15F7AC75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163A10-B2BB-7658-BEE9-39C647997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B95DF8-4917-3AA0-D82D-C2CCCB092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0D431-3EA1-506E-96A0-ECBDD5543168}"/>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6" name="Footer Placeholder 5">
            <a:extLst>
              <a:ext uri="{FF2B5EF4-FFF2-40B4-BE49-F238E27FC236}">
                <a16:creationId xmlns:a16="http://schemas.microsoft.com/office/drawing/2014/main" id="{1B704DD9-1E77-B8ED-A25A-9BB14EA97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6CED6-7C5C-4B83-9EDF-54D7DE21718C}"/>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3686391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399F-DF84-0ABF-4450-C691DD3EE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F79970-B42E-FDEC-A612-902BC3DA0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6A5410F-32E1-8067-536B-C0CC9D8A4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3557F-7ADA-0B07-DC7B-4BCA705828A5}"/>
              </a:ext>
            </a:extLst>
          </p:cNvPr>
          <p:cNvSpPr>
            <a:spLocks noGrp="1"/>
          </p:cNvSpPr>
          <p:nvPr>
            <p:ph type="dt" sz="half" idx="10"/>
          </p:nvPr>
        </p:nvSpPr>
        <p:spPr/>
        <p:txBody>
          <a:bodyPr/>
          <a:lstStyle/>
          <a:p>
            <a:fld id="{D6B9AD98-F18C-3C46-A884-AC2F1D82FB32}" type="datetimeFigureOut">
              <a:rPr lang="en-US" smtClean="0"/>
              <a:t>11/21/23</a:t>
            </a:fld>
            <a:endParaRPr lang="en-US"/>
          </a:p>
        </p:txBody>
      </p:sp>
      <p:sp>
        <p:nvSpPr>
          <p:cNvPr id="6" name="Footer Placeholder 5">
            <a:extLst>
              <a:ext uri="{FF2B5EF4-FFF2-40B4-BE49-F238E27FC236}">
                <a16:creationId xmlns:a16="http://schemas.microsoft.com/office/drawing/2014/main" id="{7E2A11B2-8B7B-FF7A-D0C8-E7B443B34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EBA4E-00A9-E037-EAD7-089673B01B39}"/>
              </a:ext>
            </a:extLst>
          </p:cNvPr>
          <p:cNvSpPr>
            <a:spLocks noGrp="1"/>
          </p:cNvSpPr>
          <p:nvPr>
            <p:ph type="sldNum" sz="quarter" idx="12"/>
          </p:nvPr>
        </p:nvSpPr>
        <p:spPr/>
        <p:txBody>
          <a:bodyPr/>
          <a:lstStyle/>
          <a:p>
            <a:fld id="{3268FED1-8BEB-084D-ACFB-B1138A935C5C}" type="slidenum">
              <a:rPr lang="en-US" smtClean="0"/>
              <a:t>‹#›</a:t>
            </a:fld>
            <a:endParaRPr lang="en-US"/>
          </a:p>
        </p:txBody>
      </p:sp>
    </p:spTree>
    <p:extLst>
      <p:ext uri="{BB962C8B-B14F-4D97-AF65-F5344CB8AC3E}">
        <p14:creationId xmlns:p14="http://schemas.microsoft.com/office/powerpoint/2010/main" val="38051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6C521F-90A2-C5E2-F054-1284B55E49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023CBF-C2D6-C8AD-A23C-0B342D11D5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C607A-2816-8DD1-F394-9252A05AA2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9AD98-F18C-3C46-A884-AC2F1D82FB32}" type="datetimeFigureOut">
              <a:rPr lang="en-US" smtClean="0"/>
              <a:t>11/21/23</a:t>
            </a:fld>
            <a:endParaRPr lang="en-US"/>
          </a:p>
        </p:txBody>
      </p:sp>
      <p:sp>
        <p:nvSpPr>
          <p:cNvPr id="5" name="Footer Placeholder 4">
            <a:extLst>
              <a:ext uri="{FF2B5EF4-FFF2-40B4-BE49-F238E27FC236}">
                <a16:creationId xmlns:a16="http://schemas.microsoft.com/office/drawing/2014/main" id="{D799279F-60BB-1378-8A67-D51DBA2843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5E0740-7B40-B2F1-A2D2-7B11E1D43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8FED1-8BEB-084D-ACFB-B1138A935C5C}" type="slidenum">
              <a:rPr lang="en-US" smtClean="0"/>
              <a:t>‹#›</a:t>
            </a:fld>
            <a:endParaRPr lang="en-US"/>
          </a:p>
        </p:txBody>
      </p:sp>
    </p:spTree>
    <p:extLst>
      <p:ext uri="{BB962C8B-B14F-4D97-AF65-F5344CB8AC3E}">
        <p14:creationId xmlns:p14="http://schemas.microsoft.com/office/powerpoint/2010/main" val="4000316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gif"/></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3.pn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24.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10.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9.png"/><Relationship Id="rId2" Type="http://schemas.openxmlformats.org/officeDocument/2006/relationships/image" Target="../media/image18.png"/><Relationship Id="rId16"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6.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lose-up of a human body&#10;&#10;Description automatically generated">
            <a:extLst>
              <a:ext uri="{FF2B5EF4-FFF2-40B4-BE49-F238E27FC236}">
                <a16:creationId xmlns:a16="http://schemas.microsoft.com/office/drawing/2014/main" id="{BBEDD2CA-BB8D-34AB-D91D-BA5611A62456}"/>
              </a:ext>
            </a:extLst>
          </p:cNvPr>
          <p:cNvPicPr>
            <a:picLocks noChangeAspect="1"/>
          </p:cNvPicPr>
          <p:nvPr/>
        </p:nvPicPr>
        <p:blipFill>
          <a:blip r:embed="rId2"/>
          <a:stretch>
            <a:fillRect/>
          </a:stretch>
        </p:blipFill>
        <p:spPr>
          <a:xfrm>
            <a:off x="12191" y="0"/>
            <a:ext cx="12179809" cy="6858000"/>
          </a:xfrm>
          <a:prstGeom prst="rect">
            <a:avLst/>
          </a:prstGeom>
        </p:spPr>
      </p:pic>
      <p:sp>
        <p:nvSpPr>
          <p:cNvPr id="13" name="TextBox 12">
            <a:extLst>
              <a:ext uri="{FF2B5EF4-FFF2-40B4-BE49-F238E27FC236}">
                <a16:creationId xmlns:a16="http://schemas.microsoft.com/office/drawing/2014/main" id="{CC43FFE0-E453-A331-10F2-627D6D4BDAC4}"/>
              </a:ext>
            </a:extLst>
          </p:cNvPr>
          <p:cNvSpPr txBox="1"/>
          <p:nvPr/>
        </p:nvSpPr>
        <p:spPr>
          <a:xfrm>
            <a:off x="216244" y="167093"/>
            <a:ext cx="2372496" cy="707886"/>
          </a:xfrm>
          <a:prstGeom prst="rect">
            <a:avLst/>
          </a:prstGeom>
          <a:solidFill>
            <a:schemeClr val="accent4"/>
          </a:solidFill>
        </p:spPr>
        <p:txBody>
          <a:bodyPr wrap="square" rtlCol="0">
            <a:spAutoFit/>
          </a:bodyPr>
          <a:lstStyle/>
          <a:p>
            <a:pPr algn="ctr"/>
            <a:r>
              <a:rPr lang="en-US" sz="2000" b="1" u="sng" dirty="0">
                <a:solidFill>
                  <a:srgbClr val="C42C21"/>
                </a:solidFill>
                <a:latin typeface="Calibri" panose="020F0502020204030204" pitchFamily="34" charset="0"/>
                <a:cs typeface="Calibri" panose="020F0502020204030204" pitchFamily="34" charset="0"/>
              </a:rPr>
              <a:t>Carlos Chavez </a:t>
            </a:r>
            <a:r>
              <a:rPr lang="en-US" sz="2000" b="1" u="sng" dirty="0" err="1">
                <a:solidFill>
                  <a:srgbClr val="C42C21"/>
                </a:solidFill>
                <a:latin typeface="Calibri" panose="020F0502020204030204" pitchFamily="34" charset="0"/>
                <a:cs typeface="Calibri" panose="020F0502020204030204" pitchFamily="34" charset="0"/>
              </a:rPr>
              <a:t>Paura</a:t>
            </a:r>
            <a:endParaRPr lang="en-US" sz="2000" b="1" u="sng" dirty="0">
              <a:solidFill>
                <a:srgbClr val="C42C21"/>
              </a:solidFill>
              <a:latin typeface="Calibri" panose="020F0502020204030204" pitchFamily="34" charset="0"/>
              <a:cs typeface="Calibri" panose="020F0502020204030204" pitchFamily="34" charset="0"/>
            </a:endParaRPr>
          </a:p>
          <a:p>
            <a:pPr algn="ctr"/>
            <a:r>
              <a:rPr lang="en-US" sz="2000" b="1" dirty="0">
                <a:solidFill>
                  <a:srgbClr val="C42C21"/>
                </a:solidFill>
                <a:latin typeface="Calibri" panose="020F0502020204030204" pitchFamily="34" charset="0"/>
                <a:cs typeface="Calibri" panose="020F0502020204030204" pitchFamily="34" charset="0"/>
              </a:rPr>
              <a:t>Jul. 2022</a:t>
            </a:r>
          </a:p>
        </p:txBody>
      </p:sp>
      <p:sp>
        <p:nvSpPr>
          <p:cNvPr id="14" name="TextBox 13">
            <a:extLst>
              <a:ext uri="{FF2B5EF4-FFF2-40B4-BE49-F238E27FC236}">
                <a16:creationId xmlns:a16="http://schemas.microsoft.com/office/drawing/2014/main" id="{CC65999A-27D6-F354-5C93-011DC8F579D7}"/>
              </a:ext>
            </a:extLst>
          </p:cNvPr>
          <p:cNvSpPr txBox="1"/>
          <p:nvPr/>
        </p:nvSpPr>
        <p:spPr>
          <a:xfrm>
            <a:off x="9020432" y="133968"/>
            <a:ext cx="3171568" cy="2554545"/>
          </a:xfrm>
          <a:prstGeom prst="rect">
            <a:avLst/>
          </a:prstGeom>
          <a:noFill/>
        </p:spPr>
        <p:txBody>
          <a:bodyPr wrap="square" rtlCol="0">
            <a:spAutoFit/>
          </a:bodyPr>
          <a:lstStyle>
            <a:defPPr>
              <a:defRPr lang="en-US"/>
            </a:defPPr>
            <a:lvl1pPr algn="ctr">
              <a:defRPr sz="4000" b="1">
                <a:solidFill>
                  <a:srgbClr val="C42C21"/>
                </a:solidFill>
                <a:latin typeface="Calibri" panose="020F0502020204030204" pitchFamily="34" charset="0"/>
                <a:cs typeface="Calibri" panose="020F0502020204030204" pitchFamily="34" charset="0"/>
              </a:defRPr>
            </a:lvl1pPr>
          </a:lstStyle>
          <a:p>
            <a:r>
              <a:rPr lang="en-US" dirty="0"/>
              <a:t>Introduction to Large-Scale Data Analytics</a:t>
            </a:r>
          </a:p>
        </p:txBody>
      </p:sp>
      <p:sp>
        <p:nvSpPr>
          <p:cNvPr id="2" name="TextBox 1">
            <a:extLst>
              <a:ext uri="{FF2B5EF4-FFF2-40B4-BE49-F238E27FC236}">
                <a16:creationId xmlns:a16="http://schemas.microsoft.com/office/drawing/2014/main" id="{918A64DD-40E2-7ECE-9F3D-3EEB2894E7B9}"/>
              </a:ext>
            </a:extLst>
          </p:cNvPr>
          <p:cNvSpPr txBox="1"/>
          <p:nvPr/>
        </p:nvSpPr>
        <p:spPr>
          <a:xfrm>
            <a:off x="10971" y="6396335"/>
            <a:ext cx="4958594" cy="461665"/>
          </a:xfrm>
          <a:prstGeom prst="rect">
            <a:avLst/>
          </a:prstGeom>
          <a:noFill/>
        </p:spPr>
        <p:txBody>
          <a:bodyPr wrap="square" rtlCol="0">
            <a:spAutoFit/>
          </a:bodyPr>
          <a:lstStyle/>
          <a:p>
            <a:r>
              <a:rPr lang="en-US" sz="1200" b="1" i="1" dirty="0">
                <a:solidFill>
                  <a:srgbClr val="FF0000"/>
                </a:solidFill>
              </a:rPr>
              <a:t>Ref. Robert </a:t>
            </a:r>
            <a:r>
              <a:rPr lang="en-US" sz="1200" b="1" i="1" dirty="0" err="1">
                <a:solidFill>
                  <a:srgbClr val="FF0000"/>
                </a:solidFill>
              </a:rPr>
              <a:t>Ilijason</a:t>
            </a:r>
            <a:r>
              <a:rPr lang="en-US" sz="1200" b="1" i="1" dirty="0">
                <a:solidFill>
                  <a:srgbClr val="FF0000"/>
                </a:solidFill>
              </a:rPr>
              <a:t>, 2020. "Beginning Apache Spark Using Azure Databricks," Springer Books, Springer, number 978-1-4842-5781-4, August.</a:t>
            </a:r>
            <a:endParaRPr lang="en-US" sz="1200" dirty="0">
              <a:solidFill>
                <a:srgbClr val="FF0000"/>
              </a:solidFill>
            </a:endParaRPr>
          </a:p>
        </p:txBody>
      </p:sp>
    </p:spTree>
    <p:extLst>
      <p:ext uri="{BB962C8B-B14F-4D97-AF65-F5344CB8AC3E}">
        <p14:creationId xmlns:p14="http://schemas.microsoft.com/office/powerpoint/2010/main" val="127125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solidFill>
                  <a:srgbClr val="FF0000"/>
                </a:solidFill>
              </a:rPr>
              <a:t>Software: </a:t>
            </a:r>
            <a:r>
              <a:rPr lang="en-US" sz="4000" b="1" dirty="0"/>
              <a:t>Software as a Service (SaaS)</a:t>
            </a:r>
          </a:p>
        </p:txBody>
      </p:sp>
      <p:pic>
        <p:nvPicPr>
          <p:cNvPr id="6146" name="Picture 2" descr="DataRobot">
            <a:extLst>
              <a:ext uri="{FF2B5EF4-FFF2-40B4-BE49-F238E27FC236}">
                <a16:creationId xmlns:a16="http://schemas.microsoft.com/office/drawing/2014/main" id="{F84F3462-11E9-721C-133C-D6ECB9297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88" y="2485177"/>
            <a:ext cx="4065372" cy="260014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elcome to Snowflake Documentation — Snowflake Documentation">
            <a:extLst>
              <a:ext uri="{FF2B5EF4-FFF2-40B4-BE49-F238E27FC236}">
                <a16:creationId xmlns:a16="http://schemas.microsoft.com/office/drawing/2014/main" id="{51CC66CF-B017-3C75-E228-D890AA74E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795" y="2031133"/>
            <a:ext cx="7113373" cy="16357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Google (Looker) vs Sigma Computing 2022 | Gartner Peer Insights">
            <a:extLst>
              <a:ext uri="{FF2B5EF4-FFF2-40B4-BE49-F238E27FC236}">
                <a16:creationId xmlns:a16="http://schemas.microsoft.com/office/drawing/2014/main" id="{B89DC9D6-7985-8D7C-50E1-4C5C8F6D9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550" y="4359584"/>
            <a:ext cx="5461685" cy="1451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41CC426-09AB-30A5-225D-D64956FB14E5}"/>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47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Vertical Scaling vs Horizontal Scaling</a:t>
            </a:r>
          </a:p>
        </p:txBody>
      </p:sp>
      <p:pic>
        <p:nvPicPr>
          <p:cNvPr id="2050" name="Picture 2" descr="System Design - Horizontal and Vertical Scaling - GeeksforGeeks">
            <a:extLst>
              <a:ext uri="{FF2B5EF4-FFF2-40B4-BE49-F238E27FC236}">
                <a16:creationId xmlns:a16="http://schemas.microsoft.com/office/drawing/2014/main" id="{2E5DE13E-D7B4-00B7-F818-C03874209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316" y="1656390"/>
            <a:ext cx="9978886" cy="5022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Banking at SMK - Stanley M. Koziol Elementary School">
            <a:extLst>
              <a:ext uri="{FF2B5EF4-FFF2-40B4-BE49-F238E27FC236}">
                <a16:creationId xmlns:a16="http://schemas.microsoft.com/office/drawing/2014/main" id="{E952FF5A-3EE9-1F22-3635-4374C77EA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16" y="3752254"/>
            <a:ext cx="1104889" cy="15851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4ECBCDF-34B3-9597-17E9-ACE3FB59039D}"/>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452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Distributed Computing</a:t>
            </a:r>
          </a:p>
        </p:txBody>
      </p:sp>
      <p:pic>
        <p:nvPicPr>
          <p:cNvPr id="3076" name="Picture 4" descr="Distributed Computing - Introduction to CIS">
            <a:extLst>
              <a:ext uri="{FF2B5EF4-FFF2-40B4-BE49-F238E27FC236}">
                <a16:creationId xmlns:a16="http://schemas.microsoft.com/office/drawing/2014/main" id="{12EB23E2-5C7C-D8A1-5E23-4670D430F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654" y="1649096"/>
            <a:ext cx="4201665" cy="49688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ig data and the 5 major advantages of Hadoop | ITProPortal">
            <a:extLst>
              <a:ext uri="{FF2B5EF4-FFF2-40B4-BE49-F238E27FC236}">
                <a16:creationId xmlns:a16="http://schemas.microsoft.com/office/drawing/2014/main" id="{35CEAF2C-1C22-E1E8-0ADD-6DF9B87C4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4153" y="236116"/>
            <a:ext cx="5259859" cy="29586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pache Spark - Wikipedia">
            <a:extLst>
              <a:ext uri="{FF2B5EF4-FFF2-40B4-BE49-F238E27FC236}">
                <a16:creationId xmlns:a16="http://schemas.microsoft.com/office/drawing/2014/main" id="{1BFE5784-09BC-5095-1789-F0E3EC005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758" y="3487892"/>
            <a:ext cx="4061254" cy="210836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reate &amp; Execute your First Hadoop MapReduce Project in Eclipse | by Ojas  Gupta | DataX Journal | Medium">
            <a:extLst>
              <a:ext uri="{FF2B5EF4-FFF2-40B4-BE49-F238E27FC236}">
                <a16:creationId xmlns:a16="http://schemas.microsoft.com/office/drawing/2014/main" id="{BCF13B3D-DBBF-F838-453A-E793674FFB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731" y="2461757"/>
            <a:ext cx="4629665" cy="1466061"/>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CC88519-C0AE-6B95-5D09-B606699EAB81}"/>
              </a:ext>
            </a:extLst>
          </p:cNvPr>
          <p:cNvSpPr/>
          <p:nvPr/>
        </p:nvSpPr>
        <p:spPr>
          <a:xfrm>
            <a:off x="737242" y="1233727"/>
            <a:ext cx="5745892" cy="30768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6DAE4F-EE92-000F-4287-18FCB9DDA885}"/>
              </a:ext>
            </a:extLst>
          </p:cNvPr>
          <p:cNvSpPr txBox="1"/>
          <p:nvPr/>
        </p:nvSpPr>
        <p:spPr>
          <a:xfrm>
            <a:off x="6655527" y="6055313"/>
            <a:ext cx="5144207" cy="369332"/>
          </a:xfrm>
          <a:prstGeom prst="rect">
            <a:avLst/>
          </a:prstGeom>
          <a:noFill/>
        </p:spPr>
        <p:txBody>
          <a:bodyPr wrap="square" rtlCol="0">
            <a:spAutoFit/>
          </a:bodyPr>
          <a:lstStyle/>
          <a:p>
            <a:r>
              <a:rPr lang="en-US" b="1" dirty="0">
                <a:solidFill>
                  <a:srgbClr val="FF0000"/>
                </a:solidFill>
              </a:rPr>
              <a:t>You need to get this expensive hardware…or not?</a:t>
            </a:r>
          </a:p>
        </p:txBody>
      </p:sp>
      <p:sp>
        <p:nvSpPr>
          <p:cNvPr id="5" name="TextBox 4">
            <a:extLst>
              <a:ext uri="{FF2B5EF4-FFF2-40B4-BE49-F238E27FC236}">
                <a16:creationId xmlns:a16="http://schemas.microsoft.com/office/drawing/2014/main" id="{B2E39BC1-BFFE-9C41-9E6B-21D42332222D}"/>
              </a:ext>
            </a:extLst>
          </p:cNvPr>
          <p:cNvSpPr txBox="1"/>
          <p:nvPr/>
        </p:nvSpPr>
        <p:spPr>
          <a:xfrm>
            <a:off x="6096000" y="316235"/>
            <a:ext cx="6054811" cy="369332"/>
          </a:xfrm>
          <a:prstGeom prst="rect">
            <a:avLst/>
          </a:prstGeom>
          <a:noFill/>
        </p:spPr>
        <p:txBody>
          <a:bodyPr wrap="square" rtlCol="0">
            <a:spAutoFit/>
          </a:bodyPr>
          <a:lstStyle/>
          <a:p>
            <a:r>
              <a:rPr lang="en-US" b="1" dirty="0">
                <a:solidFill>
                  <a:srgbClr val="FF0000"/>
                </a:solidFill>
              </a:rPr>
              <a:t>You need code that can run in parallel…</a:t>
            </a:r>
          </a:p>
        </p:txBody>
      </p:sp>
      <p:sp>
        <p:nvSpPr>
          <p:cNvPr id="7" name="Rectangle 6">
            <a:extLst>
              <a:ext uri="{FF2B5EF4-FFF2-40B4-BE49-F238E27FC236}">
                <a16:creationId xmlns:a16="http://schemas.microsoft.com/office/drawing/2014/main" id="{57277A40-7270-66C6-86FE-A443894539E8}"/>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589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Cloud Computing</a:t>
            </a:r>
          </a:p>
        </p:txBody>
      </p:sp>
      <p:pic>
        <p:nvPicPr>
          <p:cNvPr id="1028" name="Picture 4" descr="What is Cloud Computing | Cloud Computing Definition | ESDS">
            <a:extLst>
              <a:ext uri="{FF2B5EF4-FFF2-40B4-BE49-F238E27FC236}">
                <a16:creationId xmlns:a16="http://schemas.microsoft.com/office/drawing/2014/main" id="{B673952A-D455-97CD-DC70-B169645EB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11" y="1157898"/>
            <a:ext cx="9439721" cy="4939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38030-CACF-427D-DB88-412C37A128CB}"/>
              </a:ext>
            </a:extLst>
          </p:cNvPr>
          <p:cNvSpPr txBox="1"/>
          <p:nvPr/>
        </p:nvSpPr>
        <p:spPr>
          <a:xfrm>
            <a:off x="8789936" y="2688723"/>
            <a:ext cx="2954372" cy="2308324"/>
          </a:xfrm>
          <a:prstGeom prst="rect">
            <a:avLst/>
          </a:prstGeom>
          <a:noFill/>
        </p:spPr>
        <p:txBody>
          <a:bodyPr wrap="square" rtlCol="0">
            <a:spAutoFit/>
          </a:bodyPr>
          <a:lstStyle/>
          <a:p>
            <a:r>
              <a:rPr lang="en-US" dirty="0"/>
              <a:t>You can buy what you need when you need it…just like electricity.</a:t>
            </a:r>
          </a:p>
          <a:p>
            <a:endParaRPr lang="en-US" dirty="0"/>
          </a:p>
          <a:p>
            <a:endParaRPr lang="en-US" dirty="0"/>
          </a:p>
          <a:p>
            <a:r>
              <a:rPr lang="en-US" dirty="0"/>
              <a:t>You don’t own it…but you have access to near infinite amount of processing power.</a:t>
            </a:r>
          </a:p>
        </p:txBody>
      </p:sp>
      <p:sp>
        <p:nvSpPr>
          <p:cNvPr id="3" name="Rectangle 2">
            <a:extLst>
              <a:ext uri="{FF2B5EF4-FFF2-40B4-BE49-F238E27FC236}">
                <a16:creationId xmlns:a16="http://schemas.microsoft.com/office/drawing/2014/main" id="{59F2AB8F-430B-B52C-BBBB-9BA19219235A}"/>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6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chnical Expert Consult | IBM PartnerWorld">
            <a:extLst>
              <a:ext uri="{FF2B5EF4-FFF2-40B4-BE49-F238E27FC236}">
                <a16:creationId xmlns:a16="http://schemas.microsoft.com/office/drawing/2014/main" id="{F0B141C0-4D13-3D20-76C2-BDBF7B336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939" y="1440788"/>
            <a:ext cx="5080000" cy="3365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Infrastructure</a:t>
            </a:r>
          </a:p>
        </p:txBody>
      </p:sp>
      <p:sp>
        <p:nvSpPr>
          <p:cNvPr id="7" name="TextBox 6">
            <a:extLst>
              <a:ext uri="{FF2B5EF4-FFF2-40B4-BE49-F238E27FC236}">
                <a16:creationId xmlns:a16="http://schemas.microsoft.com/office/drawing/2014/main" id="{331B3C75-083D-F9B3-2D9F-2BB2299DFA2F}"/>
              </a:ext>
            </a:extLst>
          </p:cNvPr>
          <p:cNvSpPr txBox="1"/>
          <p:nvPr/>
        </p:nvSpPr>
        <p:spPr>
          <a:xfrm>
            <a:off x="134730" y="2263212"/>
            <a:ext cx="4184374" cy="553998"/>
          </a:xfrm>
          <a:prstGeom prst="rect">
            <a:avLst/>
          </a:prstGeom>
          <a:noFill/>
        </p:spPr>
        <p:txBody>
          <a:bodyPr wrap="square" rtlCol="0">
            <a:spAutoFit/>
          </a:bodyPr>
          <a:lstStyle/>
          <a:p>
            <a:pPr algn="ctr"/>
            <a:r>
              <a:rPr lang="en-US" sz="3000" b="1" dirty="0"/>
              <a:t>Distributed Computing</a:t>
            </a:r>
          </a:p>
        </p:txBody>
      </p:sp>
      <p:sp>
        <p:nvSpPr>
          <p:cNvPr id="8" name="TextBox 7">
            <a:extLst>
              <a:ext uri="{FF2B5EF4-FFF2-40B4-BE49-F238E27FC236}">
                <a16:creationId xmlns:a16="http://schemas.microsoft.com/office/drawing/2014/main" id="{287DF7C6-D9B7-AAFC-E675-72E0141BD2A4}"/>
              </a:ext>
            </a:extLst>
          </p:cNvPr>
          <p:cNvSpPr txBox="1"/>
          <p:nvPr/>
        </p:nvSpPr>
        <p:spPr>
          <a:xfrm>
            <a:off x="7424530" y="2245496"/>
            <a:ext cx="3737113" cy="553998"/>
          </a:xfrm>
          <a:prstGeom prst="rect">
            <a:avLst/>
          </a:prstGeom>
          <a:noFill/>
        </p:spPr>
        <p:txBody>
          <a:bodyPr wrap="square" rtlCol="0">
            <a:spAutoFit/>
          </a:bodyPr>
          <a:lstStyle/>
          <a:p>
            <a:pPr algn="ctr"/>
            <a:r>
              <a:rPr lang="en-US" sz="3000" b="1" dirty="0"/>
              <a:t>Cloud Computing</a:t>
            </a:r>
          </a:p>
        </p:txBody>
      </p:sp>
      <p:sp>
        <p:nvSpPr>
          <p:cNvPr id="9" name="TextBox 8">
            <a:extLst>
              <a:ext uri="{FF2B5EF4-FFF2-40B4-BE49-F238E27FC236}">
                <a16:creationId xmlns:a16="http://schemas.microsoft.com/office/drawing/2014/main" id="{83846793-701A-A3EC-53BC-5753467ED739}"/>
              </a:ext>
            </a:extLst>
          </p:cNvPr>
          <p:cNvSpPr txBox="1"/>
          <p:nvPr/>
        </p:nvSpPr>
        <p:spPr>
          <a:xfrm>
            <a:off x="3949147" y="4702835"/>
            <a:ext cx="3737113" cy="553998"/>
          </a:xfrm>
          <a:prstGeom prst="rect">
            <a:avLst/>
          </a:prstGeom>
          <a:noFill/>
        </p:spPr>
        <p:txBody>
          <a:bodyPr wrap="square" rtlCol="0">
            <a:spAutoFit/>
          </a:bodyPr>
          <a:lstStyle/>
          <a:p>
            <a:pPr algn="ctr"/>
            <a:r>
              <a:rPr lang="en-US" sz="3000" b="1" dirty="0"/>
              <a:t>Infrastructure</a:t>
            </a:r>
          </a:p>
        </p:txBody>
      </p:sp>
      <p:sp>
        <p:nvSpPr>
          <p:cNvPr id="10" name="TextBox 9">
            <a:extLst>
              <a:ext uri="{FF2B5EF4-FFF2-40B4-BE49-F238E27FC236}">
                <a16:creationId xmlns:a16="http://schemas.microsoft.com/office/drawing/2014/main" id="{93001432-C526-DE14-0845-8875F1229FDF}"/>
              </a:ext>
            </a:extLst>
          </p:cNvPr>
          <p:cNvSpPr txBox="1"/>
          <p:nvPr/>
        </p:nvSpPr>
        <p:spPr>
          <a:xfrm>
            <a:off x="4319104" y="5859544"/>
            <a:ext cx="2954372" cy="646331"/>
          </a:xfrm>
          <a:prstGeom prst="rect">
            <a:avLst/>
          </a:prstGeom>
          <a:noFill/>
        </p:spPr>
        <p:txBody>
          <a:bodyPr wrap="square" rtlCol="0">
            <a:spAutoFit/>
          </a:bodyPr>
          <a:lstStyle/>
          <a:p>
            <a:pPr algn="ctr"/>
            <a:r>
              <a:rPr lang="en-US" dirty="0"/>
              <a:t>It is very complicated to set up everything from scratch…</a:t>
            </a:r>
          </a:p>
        </p:txBody>
      </p:sp>
      <p:sp>
        <p:nvSpPr>
          <p:cNvPr id="3" name="Rectangle 2">
            <a:extLst>
              <a:ext uri="{FF2B5EF4-FFF2-40B4-BE49-F238E27FC236}">
                <a16:creationId xmlns:a16="http://schemas.microsoft.com/office/drawing/2014/main" id="{9A203E86-5EAC-C756-26BB-A1C6BE79193D}"/>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5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Databricks</a:t>
            </a:r>
          </a:p>
        </p:txBody>
      </p:sp>
      <p:sp>
        <p:nvSpPr>
          <p:cNvPr id="7" name="TextBox 6">
            <a:extLst>
              <a:ext uri="{FF2B5EF4-FFF2-40B4-BE49-F238E27FC236}">
                <a16:creationId xmlns:a16="http://schemas.microsoft.com/office/drawing/2014/main" id="{331B3C75-083D-F9B3-2D9F-2BB2299DFA2F}"/>
              </a:ext>
            </a:extLst>
          </p:cNvPr>
          <p:cNvSpPr txBox="1"/>
          <p:nvPr/>
        </p:nvSpPr>
        <p:spPr>
          <a:xfrm>
            <a:off x="598556" y="1906725"/>
            <a:ext cx="4184374" cy="1015663"/>
          </a:xfrm>
          <a:prstGeom prst="rect">
            <a:avLst/>
          </a:prstGeom>
          <a:noFill/>
        </p:spPr>
        <p:txBody>
          <a:bodyPr wrap="square" rtlCol="0">
            <a:spAutoFit/>
          </a:bodyPr>
          <a:lstStyle/>
          <a:p>
            <a:pPr algn="ctr"/>
            <a:r>
              <a:rPr lang="en-US" sz="3000" b="1" dirty="0"/>
              <a:t>Distributed </a:t>
            </a:r>
          </a:p>
          <a:p>
            <a:pPr algn="ctr"/>
            <a:r>
              <a:rPr lang="en-US" sz="3000" b="1" dirty="0"/>
              <a:t>Computing</a:t>
            </a:r>
          </a:p>
        </p:txBody>
      </p:sp>
      <p:sp>
        <p:nvSpPr>
          <p:cNvPr id="8" name="TextBox 7">
            <a:extLst>
              <a:ext uri="{FF2B5EF4-FFF2-40B4-BE49-F238E27FC236}">
                <a16:creationId xmlns:a16="http://schemas.microsoft.com/office/drawing/2014/main" id="{287DF7C6-D9B7-AAFC-E675-72E0141BD2A4}"/>
              </a:ext>
            </a:extLst>
          </p:cNvPr>
          <p:cNvSpPr txBox="1"/>
          <p:nvPr/>
        </p:nvSpPr>
        <p:spPr>
          <a:xfrm>
            <a:off x="7146235" y="2003352"/>
            <a:ext cx="3737113" cy="1015663"/>
          </a:xfrm>
          <a:prstGeom prst="rect">
            <a:avLst/>
          </a:prstGeom>
          <a:noFill/>
        </p:spPr>
        <p:txBody>
          <a:bodyPr wrap="square" rtlCol="0">
            <a:spAutoFit/>
          </a:bodyPr>
          <a:lstStyle/>
          <a:p>
            <a:pPr algn="ctr"/>
            <a:r>
              <a:rPr lang="en-US" sz="3000" b="1" dirty="0"/>
              <a:t>Cloud </a:t>
            </a:r>
          </a:p>
          <a:p>
            <a:pPr algn="ctr"/>
            <a:r>
              <a:rPr lang="en-US" sz="3000" b="1" dirty="0"/>
              <a:t>Computing</a:t>
            </a:r>
          </a:p>
        </p:txBody>
      </p:sp>
      <p:pic>
        <p:nvPicPr>
          <p:cNvPr id="3076" name="Picture 4" descr="Plug Extension Cords Together - Instructables">
            <a:extLst>
              <a:ext uri="{FF2B5EF4-FFF2-40B4-BE49-F238E27FC236}">
                <a16:creationId xmlns:a16="http://schemas.microsoft.com/office/drawing/2014/main" id="{BD26AEAF-9A29-9A66-8508-C4FE9C7A8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817" y="1051527"/>
            <a:ext cx="40640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atabricks: Make Log4J Configurable - Knoldus Blogs">
            <a:extLst>
              <a:ext uri="{FF2B5EF4-FFF2-40B4-BE49-F238E27FC236}">
                <a16:creationId xmlns:a16="http://schemas.microsoft.com/office/drawing/2014/main" id="{6A64822C-CEE7-4744-9CCC-18D5D1651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352" y="3675396"/>
            <a:ext cx="2852929" cy="14977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icrosoft Azure Management - Imagar Solutions Company">
            <a:extLst>
              <a:ext uri="{FF2B5EF4-FFF2-40B4-BE49-F238E27FC236}">
                <a16:creationId xmlns:a16="http://schemas.microsoft.com/office/drawing/2014/main" id="{1D84CF6F-E3B3-C60C-7ABE-383F9E70A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4052" y="5098425"/>
            <a:ext cx="2546626" cy="15956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gle Cloud Platform Tutorial: From Zero to Hero with GCP">
            <a:extLst>
              <a:ext uri="{FF2B5EF4-FFF2-40B4-BE49-F238E27FC236}">
                <a16:creationId xmlns:a16="http://schemas.microsoft.com/office/drawing/2014/main" id="{A4C03EF8-2E1E-1ACB-766A-31B8B30056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8661" y="4981949"/>
            <a:ext cx="3056836" cy="17194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mazon Web Services - Wikipedia">
            <a:extLst>
              <a:ext uri="{FF2B5EF4-FFF2-40B4-BE49-F238E27FC236}">
                <a16:creationId xmlns:a16="http://schemas.microsoft.com/office/drawing/2014/main" id="{3C68C723-F281-5830-6CF4-D9741F16D9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9544" y="5310325"/>
            <a:ext cx="1697473" cy="10156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6488CD-84BF-9390-2FAC-E1FDDBE994C6}"/>
              </a:ext>
            </a:extLst>
          </p:cNvPr>
          <p:cNvSpPr txBox="1"/>
          <p:nvPr/>
        </p:nvSpPr>
        <p:spPr>
          <a:xfrm>
            <a:off x="8714363" y="5571100"/>
            <a:ext cx="3331849" cy="1107996"/>
          </a:xfrm>
          <a:prstGeom prst="rect">
            <a:avLst/>
          </a:prstGeom>
          <a:noFill/>
        </p:spPr>
        <p:txBody>
          <a:bodyPr wrap="square" rtlCol="0">
            <a:spAutoFit/>
          </a:bodyPr>
          <a:lstStyle/>
          <a:p>
            <a:pPr marL="342900" indent="-342900">
              <a:buClr>
                <a:srgbClr val="FF0000"/>
              </a:buClr>
              <a:buSzPct val="100000"/>
              <a:buFont typeface="Courier New" panose="02070309020205020404" pitchFamily="49" charset="0"/>
              <a:buChar char="o"/>
            </a:pPr>
            <a:r>
              <a:rPr lang="en-US" sz="2200" dirty="0"/>
              <a:t>Power of Apache Spark in the cloud</a:t>
            </a:r>
          </a:p>
          <a:p>
            <a:pPr marL="342900" indent="-342900">
              <a:buClr>
                <a:srgbClr val="FF0000"/>
              </a:buClr>
              <a:buSzPct val="100000"/>
              <a:buFont typeface="Courier New" panose="02070309020205020404" pitchFamily="49" charset="0"/>
              <a:buChar char="o"/>
            </a:pPr>
            <a:r>
              <a:rPr lang="en-US" sz="2200" dirty="0"/>
              <a:t>Infinite storage space</a:t>
            </a:r>
          </a:p>
        </p:txBody>
      </p:sp>
      <p:sp>
        <p:nvSpPr>
          <p:cNvPr id="4" name="Rectangle 3">
            <a:extLst>
              <a:ext uri="{FF2B5EF4-FFF2-40B4-BE49-F238E27FC236}">
                <a16:creationId xmlns:a16="http://schemas.microsoft.com/office/drawing/2014/main" id="{1AF2733C-E71F-8363-51A9-F2DA53BD85E5}"/>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49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Auto-Scalable Clusters</a:t>
            </a:r>
          </a:p>
        </p:txBody>
      </p:sp>
      <p:pic>
        <p:nvPicPr>
          <p:cNvPr id="4098" name="Picture 2" descr="What is AutoScaling? Everything You Need To Know - Middleware">
            <a:extLst>
              <a:ext uri="{FF2B5EF4-FFF2-40B4-BE49-F238E27FC236}">
                <a16:creationId xmlns:a16="http://schemas.microsoft.com/office/drawing/2014/main" id="{AE2CC184-A2EB-F2B8-4F86-17067E6DE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122" y="1535596"/>
            <a:ext cx="8128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25B06F-3A3F-C9D4-8497-BDFD43889804}"/>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844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98174" y="200026"/>
            <a:ext cx="9978887" cy="707886"/>
          </a:xfrm>
          <a:prstGeom prst="rect">
            <a:avLst/>
          </a:prstGeom>
          <a:noFill/>
        </p:spPr>
        <p:txBody>
          <a:bodyPr wrap="square" rtlCol="0">
            <a:spAutoFit/>
          </a:bodyPr>
          <a:lstStyle/>
          <a:p>
            <a:r>
              <a:rPr lang="en-US" sz="4000" b="1" dirty="0"/>
              <a:t>How to Analyze Data?</a:t>
            </a:r>
          </a:p>
        </p:txBody>
      </p:sp>
      <p:pic>
        <p:nvPicPr>
          <p:cNvPr id="7170" name="Picture 2" descr="Thinking With Data - By Max Shron (paperback) : Target">
            <a:extLst>
              <a:ext uri="{FF2B5EF4-FFF2-40B4-BE49-F238E27FC236}">
                <a16:creationId xmlns:a16="http://schemas.microsoft.com/office/drawing/2014/main" id="{2DD6C60A-EA69-292B-D331-DAF5A66E5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87" y="1761293"/>
            <a:ext cx="4217086" cy="42170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B0089A-B459-9E20-9EA9-4C2EC0907029}"/>
              </a:ext>
            </a:extLst>
          </p:cNvPr>
          <p:cNvSpPr txBox="1"/>
          <p:nvPr/>
        </p:nvSpPr>
        <p:spPr>
          <a:xfrm>
            <a:off x="4507257" y="1762572"/>
            <a:ext cx="6918709" cy="4247317"/>
          </a:xfrm>
          <a:prstGeom prst="rect">
            <a:avLst/>
          </a:prstGeom>
          <a:noFill/>
        </p:spPr>
        <p:txBody>
          <a:bodyPr wrap="square" rtlCol="0">
            <a:spAutoFit/>
          </a:bodyPr>
          <a:lstStyle/>
          <a:p>
            <a:pPr marL="342900" indent="-342900">
              <a:buAutoNum type="arabicPeriod"/>
            </a:pPr>
            <a:r>
              <a:rPr lang="en-US" sz="2600" b="1" dirty="0">
                <a:solidFill>
                  <a:srgbClr val="FF0000"/>
                </a:solidFill>
              </a:rPr>
              <a:t>Context:</a:t>
            </a:r>
          </a:p>
          <a:p>
            <a:r>
              <a:rPr lang="en-US" sz="2600" b="1" dirty="0">
                <a:solidFill>
                  <a:srgbClr val="FF0000"/>
                </a:solidFill>
              </a:rPr>
              <a:t>	</a:t>
            </a:r>
            <a:r>
              <a:rPr lang="en-US" sz="2000" b="1" dirty="0"/>
              <a:t>What are you trying to achieve?</a:t>
            </a:r>
          </a:p>
          <a:p>
            <a:r>
              <a:rPr lang="en-US" sz="2000" b="1" dirty="0">
                <a:solidFill>
                  <a:srgbClr val="FF0000"/>
                </a:solidFill>
              </a:rPr>
              <a:t>	</a:t>
            </a:r>
            <a:r>
              <a:rPr lang="en-US" sz="2000" b="1" dirty="0"/>
              <a:t>What stakeholders are interested in the problem?</a:t>
            </a:r>
          </a:p>
          <a:p>
            <a:pPr marL="514350" indent="-514350">
              <a:buFont typeface="+mj-lt"/>
              <a:buAutoNum type="arabicPeriod" startAt="2"/>
            </a:pPr>
            <a:r>
              <a:rPr lang="en-US" sz="2600" b="1" dirty="0">
                <a:solidFill>
                  <a:srgbClr val="FF0000"/>
                </a:solidFill>
              </a:rPr>
              <a:t>Need:</a:t>
            </a:r>
          </a:p>
          <a:p>
            <a:r>
              <a:rPr lang="en-US" sz="2000" b="1" dirty="0">
                <a:solidFill>
                  <a:srgbClr val="FF0000"/>
                </a:solidFill>
              </a:rPr>
              <a:t>	</a:t>
            </a:r>
            <a:r>
              <a:rPr lang="en-US" sz="2000" b="1" dirty="0"/>
              <a:t>What the project will bring to the table?</a:t>
            </a:r>
          </a:p>
          <a:p>
            <a:r>
              <a:rPr lang="en-US" sz="2000" b="1" dirty="0">
                <a:solidFill>
                  <a:srgbClr val="FF0000"/>
                </a:solidFill>
              </a:rPr>
              <a:t>	</a:t>
            </a:r>
            <a:r>
              <a:rPr lang="en-US" sz="2000" b="1" dirty="0"/>
              <a:t>What will you be able to do if you solve this?</a:t>
            </a:r>
          </a:p>
          <a:p>
            <a:pPr marL="514350" indent="-514350">
              <a:buFont typeface="+mj-lt"/>
              <a:buAutoNum type="arabicPeriod" startAt="3"/>
            </a:pPr>
            <a:r>
              <a:rPr lang="en-US" sz="2600" b="1" dirty="0">
                <a:solidFill>
                  <a:srgbClr val="FF0000"/>
                </a:solidFill>
              </a:rPr>
              <a:t>Vision:</a:t>
            </a:r>
          </a:p>
          <a:p>
            <a:r>
              <a:rPr lang="en-US" sz="2000" b="1" dirty="0">
                <a:solidFill>
                  <a:srgbClr val="FF0000"/>
                </a:solidFill>
              </a:rPr>
              <a:t>	</a:t>
            </a:r>
            <a:r>
              <a:rPr lang="en-US" sz="2000" b="1" dirty="0"/>
              <a:t>What the result will look like?</a:t>
            </a:r>
          </a:p>
          <a:p>
            <a:r>
              <a:rPr lang="en-US" sz="2000" b="1" dirty="0">
                <a:solidFill>
                  <a:srgbClr val="FF0000"/>
                </a:solidFill>
              </a:rPr>
              <a:t>	</a:t>
            </a:r>
            <a:r>
              <a:rPr lang="en-US" sz="2000" b="1" dirty="0"/>
              <a:t>You can mock it up</a:t>
            </a:r>
            <a:endParaRPr lang="en-US" sz="2600" b="1" dirty="0">
              <a:solidFill>
                <a:srgbClr val="FF0000"/>
              </a:solidFill>
            </a:endParaRPr>
          </a:p>
          <a:p>
            <a:pPr marL="514350" indent="-514350">
              <a:buFont typeface="+mj-lt"/>
              <a:buAutoNum type="arabicPeriod" startAt="4"/>
            </a:pPr>
            <a:r>
              <a:rPr lang="en-US" sz="2600" b="1" dirty="0">
                <a:solidFill>
                  <a:srgbClr val="FF0000"/>
                </a:solidFill>
              </a:rPr>
              <a:t>Outcome:</a:t>
            </a:r>
          </a:p>
          <a:p>
            <a:r>
              <a:rPr lang="en-US" sz="2000" b="1" dirty="0">
                <a:solidFill>
                  <a:srgbClr val="FF0000"/>
                </a:solidFill>
              </a:rPr>
              <a:t>	</a:t>
            </a:r>
            <a:r>
              <a:rPr lang="en-US" sz="2000" b="1" dirty="0"/>
              <a:t>How the result will be used? By whom?</a:t>
            </a:r>
          </a:p>
          <a:p>
            <a:r>
              <a:rPr lang="en-US" sz="2000" b="1" dirty="0">
                <a:solidFill>
                  <a:srgbClr val="FF0000"/>
                </a:solidFill>
              </a:rPr>
              <a:t>	</a:t>
            </a:r>
            <a:r>
              <a:rPr lang="en-US" sz="2000" b="1" dirty="0"/>
              <a:t>Who will own the resulting solution?</a:t>
            </a:r>
          </a:p>
        </p:txBody>
      </p:sp>
      <p:pic>
        <p:nvPicPr>
          <p:cNvPr id="7172" name="Picture 4">
            <a:extLst>
              <a:ext uri="{FF2B5EF4-FFF2-40B4-BE49-F238E27FC236}">
                <a16:creationId xmlns:a16="http://schemas.microsoft.com/office/drawing/2014/main" id="{8D9B8B34-D1FA-1004-6C1C-36D211BF6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2551" y="4183633"/>
            <a:ext cx="1262868" cy="21866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D6FD39-4900-2781-0696-21696E57D7DA}"/>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1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98174" y="200026"/>
            <a:ext cx="9978887" cy="707886"/>
          </a:xfrm>
          <a:prstGeom prst="rect">
            <a:avLst/>
          </a:prstGeom>
          <a:noFill/>
        </p:spPr>
        <p:txBody>
          <a:bodyPr wrap="square" rtlCol="0">
            <a:spAutoFit/>
          </a:bodyPr>
          <a:lstStyle/>
          <a:p>
            <a:r>
              <a:rPr lang="en-US" sz="4000" b="1" dirty="0"/>
              <a:t>How to Get Data?</a:t>
            </a:r>
          </a:p>
        </p:txBody>
      </p:sp>
      <p:pic>
        <p:nvPicPr>
          <p:cNvPr id="8194" name="Picture 2" descr="How much is too much data? - SQLSoft3 Training &amp; Consulting Services">
            <a:extLst>
              <a:ext uri="{FF2B5EF4-FFF2-40B4-BE49-F238E27FC236}">
                <a16:creationId xmlns:a16="http://schemas.microsoft.com/office/drawing/2014/main" id="{F21AE2E1-F0EF-AEC7-5FD3-C5A05D0B7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477" y="1938243"/>
            <a:ext cx="5681523" cy="3107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7200E0-41F9-B355-D87C-EDE350264735}"/>
              </a:ext>
            </a:extLst>
          </p:cNvPr>
          <p:cNvSpPr txBox="1"/>
          <p:nvPr/>
        </p:nvSpPr>
        <p:spPr>
          <a:xfrm>
            <a:off x="753762" y="5176789"/>
            <a:ext cx="5128054" cy="646331"/>
          </a:xfrm>
          <a:prstGeom prst="rect">
            <a:avLst/>
          </a:prstGeom>
          <a:noFill/>
        </p:spPr>
        <p:txBody>
          <a:bodyPr wrap="square" rtlCol="0">
            <a:spAutoFit/>
          </a:bodyPr>
          <a:lstStyle/>
          <a:p>
            <a:pPr algn="ctr"/>
            <a:r>
              <a:rPr lang="en-US" i="1" dirty="0"/>
              <a:t>When it comes to data…</a:t>
            </a:r>
          </a:p>
          <a:p>
            <a:pPr algn="ctr"/>
            <a:r>
              <a:rPr lang="en-US" i="1" dirty="0"/>
              <a:t>the more, the better…in most cases</a:t>
            </a:r>
          </a:p>
        </p:txBody>
      </p:sp>
      <p:sp>
        <p:nvSpPr>
          <p:cNvPr id="5" name="TextBox 4">
            <a:extLst>
              <a:ext uri="{FF2B5EF4-FFF2-40B4-BE49-F238E27FC236}">
                <a16:creationId xmlns:a16="http://schemas.microsoft.com/office/drawing/2014/main" id="{0EEB0417-1ABE-FCDD-8850-256903521616}"/>
              </a:ext>
            </a:extLst>
          </p:cNvPr>
          <p:cNvSpPr txBox="1"/>
          <p:nvPr/>
        </p:nvSpPr>
        <p:spPr>
          <a:xfrm>
            <a:off x="6268887" y="1484172"/>
            <a:ext cx="5128054" cy="369332"/>
          </a:xfrm>
          <a:prstGeom prst="rect">
            <a:avLst/>
          </a:prstGeom>
          <a:noFill/>
        </p:spPr>
        <p:txBody>
          <a:bodyPr wrap="square" rtlCol="0">
            <a:spAutoFit/>
          </a:bodyPr>
          <a:lstStyle/>
          <a:p>
            <a:pPr algn="ctr"/>
            <a:r>
              <a:rPr lang="en-US" dirty="0"/>
              <a:t>What if you don’t have it but need to get it?</a:t>
            </a:r>
          </a:p>
        </p:txBody>
      </p:sp>
      <p:pic>
        <p:nvPicPr>
          <p:cNvPr id="8196" name="Picture 4" descr="How to Measure Anything: Finding the Value of &quot;Intangibles&quot; in Business:  Hubbard, Douglas W., Drummond, David: 9781452654201: Amazon.com: Books">
            <a:extLst>
              <a:ext uri="{FF2B5EF4-FFF2-40B4-BE49-F238E27FC236}">
                <a16:creationId xmlns:a16="http://schemas.microsoft.com/office/drawing/2014/main" id="{DCE5D052-EFD0-EC7F-482D-90D548091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778" y="2043495"/>
            <a:ext cx="3085068" cy="43734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F57DD4-2C5E-C841-A5C6-34DAC5252271}"/>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28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98174" y="200026"/>
            <a:ext cx="9978887" cy="707886"/>
          </a:xfrm>
          <a:prstGeom prst="rect">
            <a:avLst/>
          </a:prstGeom>
          <a:noFill/>
        </p:spPr>
        <p:txBody>
          <a:bodyPr wrap="square" rtlCol="0">
            <a:spAutoFit/>
          </a:bodyPr>
          <a:lstStyle/>
          <a:p>
            <a:r>
              <a:rPr lang="en-US" sz="4000" b="1" dirty="0"/>
              <a:t>Large-Scale Examples</a:t>
            </a:r>
          </a:p>
        </p:txBody>
      </p:sp>
      <p:pic>
        <p:nvPicPr>
          <p:cNvPr id="9218" name="Picture 2" descr="Volvo trucks Logos">
            <a:extLst>
              <a:ext uri="{FF2B5EF4-FFF2-40B4-BE49-F238E27FC236}">
                <a16:creationId xmlns:a16="http://schemas.microsoft.com/office/drawing/2014/main" id="{6C72C216-8703-1602-2DDE-02EB6774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50" y="1137608"/>
            <a:ext cx="4139514" cy="1724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48E369-984E-9DCF-8D3F-FC17B9DD0B75}"/>
              </a:ext>
            </a:extLst>
          </p:cNvPr>
          <p:cNvSpPr txBox="1"/>
          <p:nvPr/>
        </p:nvSpPr>
        <p:spPr>
          <a:xfrm>
            <a:off x="349610" y="2629682"/>
            <a:ext cx="4436075" cy="1200329"/>
          </a:xfrm>
          <a:prstGeom prst="rect">
            <a:avLst/>
          </a:prstGeom>
          <a:noFill/>
        </p:spPr>
        <p:txBody>
          <a:bodyPr wrap="square" rtlCol="0">
            <a:spAutoFit/>
          </a:bodyPr>
          <a:lstStyle/>
          <a:p>
            <a:r>
              <a:rPr lang="en-US" i="1" dirty="0"/>
              <a:t>…predict if a truck is about to fail. Instead of the driver being stranded, he’s early advised to drive to a service station and have the problem fixed before it happens…</a:t>
            </a:r>
          </a:p>
        </p:txBody>
      </p:sp>
      <p:pic>
        <p:nvPicPr>
          <p:cNvPr id="9220" name="Picture 4" descr="Visa logo and the history of the company | LogoMyWay">
            <a:extLst>
              <a:ext uri="{FF2B5EF4-FFF2-40B4-BE49-F238E27FC236}">
                <a16:creationId xmlns:a16="http://schemas.microsoft.com/office/drawing/2014/main" id="{095A1552-0786-6EB1-1161-82ACC83D7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56" y="1602889"/>
            <a:ext cx="2432526" cy="1499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279C86-92E4-E709-D891-6960C11001C8}"/>
              </a:ext>
            </a:extLst>
          </p:cNvPr>
          <p:cNvSpPr txBox="1"/>
          <p:nvPr/>
        </p:nvSpPr>
        <p:spPr>
          <a:xfrm>
            <a:off x="7567823" y="1475520"/>
            <a:ext cx="4065330" cy="1754326"/>
          </a:xfrm>
          <a:prstGeom prst="rect">
            <a:avLst/>
          </a:prstGeom>
          <a:noFill/>
        </p:spPr>
        <p:txBody>
          <a:bodyPr wrap="square" rtlCol="0">
            <a:spAutoFit/>
          </a:bodyPr>
          <a:lstStyle/>
          <a:p>
            <a:r>
              <a:rPr lang="en-US" i="1" dirty="0"/>
              <a:t>…analytics in real time for all purchases being made using their cards. The algorithm is looking for patterns that are similar to earlier fraudulent ones. If it seems fishy, the purchase is declined, and the cardholder informed…</a:t>
            </a:r>
          </a:p>
        </p:txBody>
      </p:sp>
      <p:pic>
        <p:nvPicPr>
          <p:cNvPr id="9224" name="Picture 8" descr="Target: You Can't Hide That Baby Bump From Us - Digital Innovation and  Transformation">
            <a:extLst>
              <a:ext uri="{FF2B5EF4-FFF2-40B4-BE49-F238E27FC236}">
                <a16:creationId xmlns:a16="http://schemas.microsoft.com/office/drawing/2014/main" id="{8E1418A2-55C3-F36C-F695-3118ACDA0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851" y="3965138"/>
            <a:ext cx="3202117" cy="22849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arget - The Shoppes at Bel Air.">
            <a:extLst>
              <a:ext uri="{FF2B5EF4-FFF2-40B4-BE49-F238E27FC236}">
                <a16:creationId xmlns:a16="http://schemas.microsoft.com/office/drawing/2014/main" id="{8CAA8917-81E6-7468-5653-8E36ED4B5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50" y="4076449"/>
            <a:ext cx="2130408" cy="2130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D054DD-1138-B1E6-1865-CCE4D4C0C3BD}"/>
              </a:ext>
            </a:extLst>
          </p:cNvPr>
          <p:cNvSpPr txBox="1"/>
          <p:nvPr/>
        </p:nvSpPr>
        <p:spPr>
          <a:xfrm>
            <a:off x="851542" y="6426841"/>
            <a:ext cx="4436075" cy="369332"/>
          </a:xfrm>
          <a:prstGeom prst="rect">
            <a:avLst/>
          </a:prstGeom>
          <a:noFill/>
        </p:spPr>
        <p:txBody>
          <a:bodyPr wrap="square" rtlCol="0">
            <a:spAutoFit/>
          </a:bodyPr>
          <a:lstStyle/>
          <a:p>
            <a:r>
              <a:rPr lang="en-US" i="1" dirty="0"/>
              <a:t>…can’t hide that baby bump from Target…</a:t>
            </a:r>
          </a:p>
        </p:txBody>
      </p:sp>
      <p:pic>
        <p:nvPicPr>
          <p:cNvPr id="9226" name="Picture 10" descr="Cambridge Analytica under fire as scandal grows | Financial Times">
            <a:extLst>
              <a:ext uri="{FF2B5EF4-FFF2-40B4-BE49-F238E27FC236}">
                <a16:creationId xmlns:a16="http://schemas.microsoft.com/office/drawing/2014/main" id="{1BFF3CF1-7F29-6F2A-9C71-319B8C850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277" y="3929432"/>
            <a:ext cx="3584711" cy="2016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85539E-799B-5F1F-A25B-15FF5BB1ADC2}"/>
              </a:ext>
            </a:extLst>
          </p:cNvPr>
          <p:cNvSpPr txBox="1"/>
          <p:nvPr/>
        </p:nvSpPr>
        <p:spPr>
          <a:xfrm>
            <a:off x="8900611" y="3595545"/>
            <a:ext cx="3051313" cy="2585323"/>
          </a:xfrm>
          <a:prstGeom prst="rect">
            <a:avLst/>
          </a:prstGeom>
          <a:noFill/>
        </p:spPr>
        <p:txBody>
          <a:bodyPr wrap="square" rtlCol="0">
            <a:spAutoFit/>
          </a:bodyPr>
          <a:lstStyle/>
          <a:p>
            <a:r>
              <a:rPr lang="en-US" i="1" dirty="0"/>
              <a:t>In the 2010s, personal data belonging to millions of Facebook users was collected without their consent by British consulting firm Cambridge Analytica, </a:t>
            </a:r>
            <a:r>
              <a:rPr lang="en-US" b="1" i="1" dirty="0"/>
              <a:t>predominantly to be used for political advertising.</a:t>
            </a:r>
            <a:endParaRPr lang="en-US" i="1" dirty="0"/>
          </a:p>
        </p:txBody>
      </p:sp>
      <p:sp>
        <p:nvSpPr>
          <p:cNvPr id="4" name="Rectangle 3">
            <a:extLst>
              <a:ext uri="{FF2B5EF4-FFF2-40B4-BE49-F238E27FC236}">
                <a16:creationId xmlns:a16="http://schemas.microsoft.com/office/drawing/2014/main" id="{B55FFDF7-18C8-A0E0-C45D-AA84128A6CF4}"/>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61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Introduction to Large-Scale Data Analytics</a:t>
            </a:r>
          </a:p>
        </p:txBody>
      </p:sp>
      <p:pic>
        <p:nvPicPr>
          <p:cNvPr id="1038" name="Picture 14" descr="Apache Spark - Wikipedia">
            <a:extLst>
              <a:ext uri="{FF2B5EF4-FFF2-40B4-BE49-F238E27FC236}">
                <a16:creationId xmlns:a16="http://schemas.microsoft.com/office/drawing/2014/main" id="{0624E76A-0CE0-B98E-8002-08774C4F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12" y="2042711"/>
            <a:ext cx="5641331" cy="2929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ricks: Make Log4J Configurable - Knoldus Blogs">
            <a:extLst>
              <a:ext uri="{FF2B5EF4-FFF2-40B4-BE49-F238E27FC236}">
                <a16:creationId xmlns:a16="http://schemas.microsoft.com/office/drawing/2014/main" id="{8788C333-5565-1639-D619-458F96CAD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743" y="2042711"/>
            <a:ext cx="6006900" cy="31536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3706695-B02C-B76F-480C-9A8A7D193C23}"/>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87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lose-up of a human body&#10;&#10;Description automatically generated">
            <a:extLst>
              <a:ext uri="{FF2B5EF4-FFF2-40B4-BE49-F238E27FC236}">
                <a16:creationId xmlns:a16="http://schemas.microsoft.com/office/drawing/2014/main" id="{BBEDD2CA-BB8D-34AB-D91D-BA5611A62456}"/>
              </a:ext>
            </a:extLst>
          </p:cNvPr>
          <p:cNvPicPr>
            <a:picLocks noChangeAspect="1"/>
          </p:cNvPicPr>
          <p:nvPr/>
        </p:nvPicPr>
        <p:blipFill>
          <a:blip r:embed="rId2"/>
          <a:stretch>
            <a:fillRect/>
          </a:stretch>
        </p:blipFill>
        <p:spPr>
          <a:xfrm>
            <a:off x="12191" y="0"/>
            <a:ext cx="12179809" cy="6858000"/>
          </a:xfrm>
          <a:prstGeom prst="rect">
            <a:avLst/>
          </a:prstGeom>
        </p:spPr>
      </p:pic>
      <p:sp>
        <p:nvSpPr>
          <p:cNvPr id="13" name="TextBox 12">
            <a:extLst>
              <a:ext uri="{FF2B5EF4-FFF2-40B4-BE49-F238E27FC236}">
                <a16:creationId xmlns:a16="http://schemas.microsoft.com/office/drawing/2014/main" id="{CC43FFE0-E453-A331-10F2-627D6D4BDAC4}"/>
              </a:ext>
            </a:extLst>
          </p:cNvPr>
          <p:cNvSpPr txBox="1"/>
          <p:nvPr/>
        </p:nvSpPr>
        <p:spPr>
          <a:xfrm>
            <a:off x="216244" y="167093"/>
            <a:ext cx="2372496" cy="707886"/>
          </a:xfrm>
          <a:prstGeom prst="rect">
            <a:avLst/>
          </a:prstGeom>
          <a:solidFill>
            <a:schemeClr val="accent4"/>
          </a:solidFill>
        </p:spPr>
        <p:txBody>
          <a:bodyPr wrap="square" rtlCol="0">
            <a:spAutoFit/>
          </a:bodyPr>
          <a:lstStyle/>
          <a:p>
            <a:pPr algn="ctr"/>
            <a:r>
              <a:rPr lang="en-US" sz="2000" b="1" u="sng" dirty="0">
                <a:solidFill>
                  <a:srgbClr val="C42C21"/>
                </a:solidFill>
                <a:latin typeface="Calibri" panose="020F0502020204030204" pitchFamily="34" charset="0"/>
                <a:cs typeface="Calibri" panose="020F0502020204030204" pitchFamily="34" charset="0"/>
              </a:rPr>
              <a:t>Carlos Chavez </a:t>
            </a:r>
            <a:r>
              <a:rPr lang="en-US" sz="2000" b="1" u="sng" dirty="0" err="1">
                <a:solidFill>
                  <a:srgbClr val="C42C21"/>
                </a:solidFill>
                <a:latin typeface="Calibri" panose="020F0502020204030204" pitchFamily="34" charset="0"/>
                <a:cs typeface="Calibri" panose="020F0502020204030204" pitchFamily="34" charset="0"/>
              </a:rPr>
              <a:t>Paura</a:t>
            </a:r>
            <a:endParaRPr lang="en-US" sz="2000" b="1" u="sng" dirty="0">
              <a:solidFill>
                <a:srgbClr val="C42C21"/>
              </a:solidFill>
              <a:latin typeface="Calibri" panose="020F0502020204030204" pitchFamily="34" charset="0"/>
              <a:cs typeface="Calibri" panose="020F0502020204030204" pitchFamily="34" charset="0"/>
            </a:endParaRPr>
          </a:p>
          <a:p>
            <a:pPr algn="ctr"/>
            <a:r>
              <a:rPr lang="en-US" sz="2000" b="1" dirty="0">
                <a:solidFill>
                  <a:srgbClr val="C42C21"/>
                </a:solidFill>
                <a:latin typeface="Calibri" panose="020F0502020204030204" pitchFamily="34" charset="0"/>
                <a:cs typeface="Calibri" panose="020F0502020204030204" pitchFamily="34" charset="0"/>
              </a:rPr>
              <a:t>Jul. 2022</a:t>
            </a:r>
          </a:p>
        </p:txBody>
      </p:sp>
      <p:sp>
        <p:nvSpPr>
          <p:cNvPr id="14" name="TextBox 13">
            <a:extLst>
              <a:ext uri="{FF2B5EF4-FFF2-40B4-BE49-F238E27FC236}">
                <a16:creationId xmlns:a16="http://schemas.microsoft.com/office/drawing/2014/main" id="{CC65999A-27D6-F354-5C93-011DC8F579D7}"/>
              </a:ext>
            </a:extLst>
          </p:cNvPr>
          <p:cNvSpPr txBox="1"/>
          <p:nvPr/>
        </p:nvSpPr>
        <p:spPr>
          <a:xfrm>
            <a:off x="9020432" y="133968"/>
            <a:ext cx="3171568" cy="1323439"/>
          </a:xfrm>
          <a:prstGeom prst="rect">
            <a:avLst/>
          </a:prstGeom>
          <a:noFill/>
        </p:spPr>
        <p:txBody>
          <a:bodyPr wrap="square" rtlCol="0">
            <a:spAutoFit/>
          </a:bodyPr>
          <a:lstStyle>
            <a:defPPr>
              <a:defRPr lang="en-US"/>
            </a:defPPr>
            <a:lvl1pPr algn="ctr">
              <a:defRPr sz="4000" b="1">
                <a:solidFill>
                  <a:srgbClr val="C42C21"/>
                </a:solidFill>
                <a:latin typeface="Calibri" panose="020F0502020204030204" pitchFamily="34" charset="0"/>
                <a:cs typeface="Calibri" panose="020F0502020204030204" pitchFamily="34" charset="0"/>
              </a:defRPr>
            </a:lvl1pPr>
          </a:lstStyle>
          <a:p>
            <a:r>
              <a:rPr lang="en-US" dirty="0"/>
              <a:t>Spark and Databricks</a:t>
            </a:r>
          </a:p>
        </p:txBody>
      </p:sp>
      <p:sp>
        <p:nvSpPr>
          <p:cNvPr id="2" name="TextBox 1">
            <a:extLst>
              <a:ext uri="{FF2B5EF4-FFF2-40B4-BE49-F238E27FC236}">
                <a16:creationId xmlns:a16="http://schemas.microsoft.com/office/drawing/2014/main" id="{918A64DD-40E2-7ECE-9F3D-3EEB2894E7B9}"/>
              </a:ext>
            </a:extLst>
          </p:cNvPr>
          <p:cNvSpPr txBox="1"/>
          <p:nvPr/>
        </p:nvSpPr>
        <p:spPr>
          <a:xfrm>
            <a:off x="10971" y="6396335"/>
            <a:ext cx="4958594" cy="461665"/>
          </a:xfrm>
          <a:prstGeom prst="rect">
            <a:avLst/>
          </a:prstGeom>
          <a:noFill/>
        </p:spPr>
        <p:txBody>
          <a:bodyPr wrap="square" rtlCol="0">
            <a:spAutoFit/>
          </a:bodyPr>
          <a:lstStyle/>
          <a:p>
            <a:r>
              <a:rPr lang="en-US" sz="1200" b="1" i="1" dirty="0">
                <a:solidFill>
                  <a:srgbClr val="FF0000"/>
                </a:solidFill>
              </a:rPr>
              <a:t>Ref. Robert </a:t>
            </a:r>
            <a:r>
              <a:rPr lang="en-US" sz="1200" b="1" i="1" dirty="0" err="1">
                <a:solidFill>
                  <a:srgbClr val="FF0000"/>
                </a:solidFill>
              </a:rPr>
              <a:t>Ilijason</a:t>
            </a:r>
            <a:r>
              <a:rPr lang="en-US" sz="1200" b="1" i="1" dirty="0">
                <a:solidFill>
                  <a:srgbClr val="FF0000"/>
                </a:solidFill>
              </a:rPr>
              <a:t>, 2020. "Beginning Apache Spark Using Azure Databricks," Springer Books, Springer, number 978-1-4842-5781-4, August.</a:t>
            </a:r>
            <a:endParaRPr lang="en-US" sz="1200" dirty="0">
              <a:solidFill>
                <a:srgbClr val="FF0000"/>
              </a:solidFill>
            </a:endParaRPr>
          </a:p>
        </p:txBody>
      </p:sp>
    </p:spTree>
    <p:extLst>
      <p:ext uri="{BB962C8B-B14F-4D97-AF65-F5344CB8AC3E}">
        <p14:creationId xmlns:p14="http://schemas.microsoft.com/office/powerpoint/2010/main" val="281887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Spark and Databricks</a:t>
            </a:r>
          </a:p>
        </p:txBody>
      </p:sp>
      <p:pic>
        <p:nvPicPr>
          <p:cNvPr id="1038" name="Picture 14" descr="Apache Spark - Wikipedia">
            <a:extLst>
              <a:ext uri="{FF2B5EF4-FFF2-40B4-BE49-F238E27FC236}">
                <a16:creationId xmlns:a16="http://schemas.microsoft.com/office/drawing/2014/main" id="{0624E76A-0CE0-B98E-8002-08774C4F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669" y="1441634"/>
            <a:ext cx="3965956" cy="2059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ricks: Make Log4J Configurable - Knoldus Blogs">
            <a:extLst>
              <a:ext uri="{FF2B5EF4-FFF2-40B4-BE49-F238E27FC236}">
                <a16:creationId xmlns:a16="http://schemas.microsoft.com/office/drawing/2014/main" id="{8788C333-5565-1639-D619-458F96CAD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407" y="1028623"/>
            <a:ext cx="5144488" cy="27008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6+ File Cabinet Clip Art - Preview : File Folders And | HDClipartAll">
            <a:extLst>
              <a:ext uri="{FF2B5EF4-FFF2-40B4-BE49-F238E27FC236}">
                <a16:creationId xmlns:a16="http://schemas.microsoft.com/office/drawing/2014/main" id="{6A32C539-991E-613B-A0D5-C812712BC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407" y="4009733"/>
            <a:ext cx="2463800"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33560D-E0ED-3F3F-79D3-E39739ED54D7}"/>
              </a:ext>
            </a:extLst>
          </p:cNvPr>
          <p:cNvSpPr txBox="1"/>
          <p:nvPr/>
        </p:nvSpPr>
        <p:spPr>
          <a:xfrm>
            <a:off x="3268068" y="4477115"/>
            <a:ext cx="3737113" cy="1477328"/>
          </a:xfrm>
          <a:prstGeom prst="rect">
            <a:avLst/>
          </a:prstGeom>
          <a:noFill/>
        </p:spPr>
        <p:txBody>
          <a:bodyPr wrap="square" rtlCol="0">
            <a:spAutoFit/>
          </a:bodyPr>
          <a:lstStyle/>
          <a:p>
            <a:pPr algn="ctr"/>
            <a:r>
              <a:rPr lang="en-US" sz="3000" b="1" dirty="0"/>
              <a:t>Databricks </a:t>
            </a:r>
          </a:p>
          <a:p>
            <a:pPr algn="ctr"/>
            <a:r>
              <a:rPr lang="en-US" sz="3000" b="1" dirty="0"/>
              <a:t>File System</a:t>
            </a:r>
          </a:p>
          <a:p>
            <a:pPr algn="ctr"/>
            <a:r>
              <a:rPr lang="en-US" sz="3000" b="1" dirty="0"/>
              <a:t>(DBFS)</a:t>
            </a:r>
          </a:p>
        </p:txBody>
      </p:sp>
      <p:sp>
        <p:nvSpPr>
          <p:cNvPr id="5" name="Rectangle 4">
            <a:extLst>
              <a:ext uri="{FF2B5EF4-FFF2-40B4-BE49-F238E27FC236}">
                <a16:creationId xmlns:a16="http://schemas.microsoft.com/office/drawing/2014/main" id="{071CA412-1B8C-BF14-A8CB-E09A323AECB3}"/>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26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Apache Spark, The Short Overview</a:t>
            </a:r>
          </a:p>
        </p:txBody>
      </p:sp>
      <p:pic>
        <p:nvPicPr>
          <p:cNvPr id="1038" name="Picture 14" descr="Apache Spark - Wikipedia">
            <a:extLst>
              <a:ext uri="{FF2B5EF4-FFF2-40B4-BE49-F238E27FC236}">
                <a16:creationId xmlns:a16="http://schemas.microsoft.com/office/drawing/2014/main" id="{0624E76A-0CE0-B98E-8002-08774C4F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848" y="1849150"/>
            <a:ext cx="3873024" cy="2010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CCD0B-1BA5-6C8F-7FB9-2EC445A390BA}"/>
              </a:ext>
            </a:extLst>
          </p:cNvPr>
          <p:cNvSpPr txBox="1"/>
          <p:nvPr/>
        </p:nvSpPr>
        <p:spPr>
          <a:xfrm>
            <a:off x="941621" y="4303307"/>
            <a:ext cx="7611762" cy="2092881"/>
          </a:xfrm>
          <a:prstGeom prst="rect">
            <a:avLst/>
          </a:prstGeom>
          <a:noFill/>
        </p:spPr>
        <p:txBody>
          <a:bodyPr wrap="square" rtlCol="0">
            <a:spAutoFit/>
          </a:bodyPr>
          <a:lstStyle/>
          <a:p>
            <a:pPr marL="342900" indent="-342900">
              <a:buAutoNum type="arabicPeriod"/>
            </a:pPr>
            <a:r>
              <a:rPr lang="en-US" sz="2600" b="1" dirty="0"/>
              <a:t>Processing large amounts of data,</a:t>
            </a:r>
          </a:p>
          <a:p>
            <a:pPr marL="342900" indent="-342900">
              <a:buAutoNum type="arabicPeriod"/>
            </a:pPr>
            <a:r>
              <a:rPr lang="en-US" sz="2600" b="1" dirty="0"/>
              <a:t>across many machines (nodes)</a:t>
            </a:r>
          </a:p>
          <a:p>
            <a:pPr marL="342900" indent="-342900">
              <a:buFontTx/>
              <a:buAutoNum type="arabicPeriod"/>
            </a:pPr>
            <a:r>
              <a:rPr lang="en-US" sz="2600" b="1" dirty="0"/>
              <a:t>Works well where single-server systems can’t cope</a:t>
            </a:r>
          </a:p>
          <a:p>
            <a:pPr marL="342900" indent="-342900">
              <a:buFontTx/>
              <a:buAutoNum type="arabicPeriod"/>
            </a:pPr>
            <a:r>
              <a:rPr lang="en-US" sz="2600" b="1" dirty="0"/>
              <a:t>Faster than Hadoop/MapReduce</a:t>
            </a:r>
          </a:p>
          <a:p>
            <a:pPr marL="342900" indent="-342900">
              <a:buAutoNum type="arabicPeriod"/>
            </a:pPr>
            <a:r>
              <a:rPr lang="en-US" sz="2600" b="1" dirty="0"/>
              <a:t>Mostly used for analytics </a:t>
            </a:r>
            <a:endParaRPr lang="en-US" sz="2000" b="1" dirty="0"/>
          </a:p>
        </p:txBody>
      </p:sp>
      <p:pic>
        <p:nvPicPr>
          <p:cNvPr id="2050" name="Picture 2" descr="What Determines the Speed and Power of a Computer?">
            <a:extLst>
              <a:ext uri="{FF2B5EF4-FFF2-40B4-BE49-F238E27FC236}">
                <a16:creationId xmlns:a16="http://schemas.microsoft.com/office/drawing/2014/main" id="{7326B15C-24E7-49BC-92EA-E0D46D8C5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447" y="1316099"/>
            <a:ext cx="5355743" cy="28028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AF44F9A-15FC-9128-E10A-F5166AB488D8}"/>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44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Apache Spark</a:t>
            </a:r>
          </a:p>
        </p:txBody>
      </p:sp>
      <p:pic>
        <p:nvPicPr>
          <p:cNvPr id="1038" name="Picture 14" descr="Apache Spark - Wikipedia">
            <a:extLst>
              <a:ext uri="{FF2B5EF4-FFF2-40B4-BE49-F238E27FC236}">
                <a16:creationId xmlns:a16="http://schemas.microsoft.com/office/drawing/2014/main" id="{0624E76A-0CE0-B98E-8002-08774C4F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53" y="1232715"/>
            <a:ext cx="3873024" cy="2010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CCD0B-1BA5-6C8F-7FB9-2EC445A390BA}"/>
              </a:ext>
            </a:extLst>
          </p:cNvPr>
          <p:cNvSpPr txBox="1"/>
          <p:nvPr/>
        </p:nvSpPr>
        <p:spPr>
          <a:xfrm>
            <a:off x="3672513" y="3073322"/>
            <a:ext cx="2570115" cy="492443"/>
          </a:xfrm>
          <a:prstGeom prst="rect">
            <a:avLst/>
          </a:prstGeom>
          <a:noFill/>
        </p:spPr>
        <p:txBody>
          <a:bodyPr wrap="square" rtlCol="0">
            <a:spAutoFit/>
          </a:bodyPr>
          <a:lstStyle/>
          <a:p>
            <a:r>
              <a:rPr lang="en-US" sz="2600" b="1" dirty="0"/>
              <a:t>plays well with…</a:t>
            </a:r>
            <a:endParaRPr lang="en-US" sz="2000" b="1" dirty="0"/>
          </a:p>
        </p:txBody>
      </p:sp>
      <p:pic>
        <p:nvPicPr>
          <p:cNvPr id="1026" name="Picture 2" descr="Python (programming language) - Wikipedia">
            <a:extLst>
              <a:ext uri="{FF2B5EF4-FFF2-40B4-BE49-F238E27FC236}">
                <a16:creationId xmlns:a16="http://schemas.microsoft.com/office/drawing/2014/main" id="{BCC94C57-57C8-F810-2484-F9DB41FC5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663" y="1519544"/>
            <a:ext cx="1698532" cy="1698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84351F-838B-0AC6-5CD7-FECB4C714627}"/>
              </a:ext>
            </a:extLst>
          </p:cNvPr>
          <p:cNvSpPr txBox="1"/>
          <p:nvPr/>
        </p:nvSpPr>
        <p:spPr>
          <a:xfrm>
            <a:off x="6122880" y="1028623"/>
            <a:ext cx="3726845" cy="400110"/>
          </a:xfrm>
          <a:prstGeom prst="rect">
            <a:avLst/>
          </a:prstGeom>
          <a:noFill/>
        </p:spPr>
        <p:txBody>
          <a:bodyPr wrap="square" rtlCol="0">
            <a:spAutoFit/>
          </a:bodyPr>
          <a:lstStyle/>
          <a:p>
            <a:r>
              <a:rPr lang="en-US" sz="2000" b="1" dirty="0"/>
              <a:t>programming languages…</a:t>
            </a:r>
          </a:p>
        </p:txBody>
      </p:sp>
      <p:pic>
        <p:nvPicPr>
          <p:cNvPr id="1028" name="Picture 4" descr="R (programming language) - Wikipedia">
            <a:extLst>
              <a:ext uri="{FF2B5EF4-FFF2-40B4-BE49-F238E27FC236}">
                <a16:creationId xmlns:a16="http://schemas.microsoft.com/office/drawing/2014/main" id="{3313C655-63DA-4E93-E292-500A1F135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309" y="1131844"/>
            <a:ext cx="1833563" cy="1421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roblem with Large SQL Queries – and What to Do Instead">
            <a:extLst>
              <a:ext uri="{FF2B5EF4-FFF2-40B4-BE49-F238E27FC236}">
                <a16:creationId xmlns:a16="http://schemas.microsoft.com/office/drawing/2014/main" id="{7A6A86E7-4937-BD46-9D18-AEB041D4D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5008" y="2899873"/>
            <a:ext cx="3052745" cy="1877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F88E69-B558-18D2-81F9-D8B738FD1B85}"/>
              </a:ext>
            </a:extLst>
          </p:cNvPr>
          <p:cNvSpPr txBox="1"/>
          <p:nvPr/>
        </p:nvSpPr>
        <p:spPr>
          <a:xfrm>
            <a:off x="1110977" y="4509409"/>
            <a:ext cx="3726845" cy="400110"/>
          </a:xfrm>
          <a:prstGeom prst="rect">
            <a:avLst/>
          </a:prstGeom>
          <a:noFill/>
        </p:spPr>
        <p:txBody>
          <a:bodyPr wrap="square" rtlCol="0">
            <a:spAutoFit/>
          </a:bodyPr>
          <a:lstStyle/>
          <a:p>
            <a:r>
              <a:rPr lang="en-US" sz="2000" b="1" dirty="0"/>
              <a:t>file formats…</a:t>
            </a:r>
          </a:p>
        </p:txBody>
      </p:sp>
      <p:pic>
        <p:nvPicPr>
          <p:cNvPr id="1032" name="Picture 8" descr="Understanding the Parquet file format">
            <a:extLst>
              <a:ext uri="{FF2B5EF4-FFF2-40B4-BE49-F238E27FC236}">
                <a16:creationId xmlns:a16="http://schemas.microsoft.com/office/drawing/2014/main" id="{80AA3A9B-6C4D-A56A-8E6B-19EA6837ED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61" y="4721037"/>
            <a:ext cx="2255319" cy="15035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ache ORC - Wikipedia">
            <a:extLst>
              <a:ext uri="{FF2B5EF4-FFF2-40B4-BE49-F238E27FC236}">
                <a16:creationId xmlns:a16="http://schemas.microsoft.com/office/drawing/2014/main" id="{FBB1B6EB-ED96-7AD6-F70E-0F6BE2C4A3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006" y="4069950"/>
            <a:ext cx="3135243" cy="12109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JSON? The most important questions explained simply">
            <a:extLst>
              <a:ext uri="{FF2B5EF4-FFF2-40B4-BE49-F238E27FC236}">
                <a16:creationId xmlns:a16="http://schemas.microsoft.com/office/drawing/2014/main" id="{8BBD2992-0775-690E-4DD2-B6391AD3C6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7570" y="5380424"/>
            <a:ext cx="2736575" cy="1140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A35D4A-F513-2EB5-3230-A82D8EF99458}"/>
              </a:ext>
            </a:extLst>
          </p:cNvPr>
          <p:cNvSpPr txBox="1"/>
          <p:nvPr/>
        </p:nvSpPr>
        <p:spPr>
          <a:xfrm>
            <a:off x="8257959" y="5404061"/>
            <a:ext cx="3726845" cy="1015663"/>
          </a:xfrm>
          <a:prstGeom prst="rect">
            <a:avLst/>
          </a:prstGeom>
          <a:noFill/>
        </p:spPr>
        <p:txBody>
          <a:bodyPr wrap="square" rtlCol="0">
            <a:spAutoFit/>
          </a:bodyPr>
          <a:lstStyle/>
          <a:p>
            <a:r>
              <a:rPr lang="en-US" sz="2000" b="1" dirty="0"/>
              <a:t>even it is easy to work with</a:t>
            </a:r>
          </a:p>
          <a:p>
            <a:r>
              <a:rPr lang="en-US" sz="2000" b="1" dirty="0"/>
              <a:t>unstructured data…</a:t>
            </a:r>
          </a:p>
          <a:p>
            <a:r>
              <a:rPr lang="en-US" sz="2000" b="1" dirty="0"/>
              <a:t>           …images and sound files</a:t>
            </a:r>
          </a:p>
        </p:txBody>
      </p:sp>
      <p:pic>
        <p:nvPicPr>
          <p:cNvPr id="1040" name="Picture 16" descr="Data Analysis with Pandas Series">
            <a:extLst>
              <a:ext uri="{FF2B5EF4-FFF2-40B4-BE49-F238E27FC236}">
                <a16:creationId xmlns:a16="http://schemas.microsoft.com/office/drawing/2014/main" id="{29459465-A16B-F6B9-B85B-D9D5A0EBE3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235" y="5135447"/>
            <a:ext cx="2736576" cy="12390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A745039-A6F4-7BAA-5976-A5CA96A7F00E}"/>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689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Apache Tools</a:t>
            </a:r>
          </a:p>
        </p:txBody>
      </p:sp>
      <p:pic>
        <p:nvPicPr>
          <p:cNvPr id="2054" name="Picture 6" descr="Big data and the 5 major advantages of Hadoop | ITProPortal">
            <a:extLst>
              <a:ext uri="{FF2B5EF4-FFF2-40B4-BE49-F238E27FC236}">
                <a16:creationId xmlns:a16="http://schemas.microsoft.com/office/drawing/2014/main" id="{2B0E001E-1D35-04C6-BE96-0ED107A58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45" y="1217140"/>
            <a:ext cx="4324865" cy="24327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ache Cassandra - Wikipedia">
            <a:extLst>
              <a:ext uri="{FF2B5EF4-FFF2-40B4-BE49-F238E27FC236}">
                <a16:creationId xmlns:a16="http://schemas.microsoft.com/office/drawing/2014/main" id="{2577BF05-1E18-41F3-6BCA-0597AAE4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82" y="3448596"/>
            <a:ext cx="3891601" cy="2607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is Apache HBase? | AWS">
            <a:extLst>
              <a:ext uri="{FF2B5EF4-FFF2-40B4-BE49-F238E27FC236}">
                <a16:creationId xmlns:a16="http://schemas.microsoft.com/office/drawing/2014/main" id="{33EB9C24-DAB2-4506-F41E-2338CBED4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802" y="1217140"/>
            <a:ext cx="4273529" cy="3106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A41DD2F-6DCD-51AF-2831-EF2A84CE748A}"/>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598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Databricks: Managed Spark</a:t>
            </a:r>
          </a:p>
        </p:txBody>
      </p:sp>
      <p:pic>
        <p:nvPicPr>
          <p:cNvPr id="1028" name="Picture 4" descr="Databricks: Make Log4J Configurable - Knoldus Blogs">
            <a:extLst>
              <a:ext uri="{FF2B5EF4-FFF2-40B4-BE49-F238E27FC236}">
                <a16:creationId xmlns:a16="http://schemas.microsoft.com/office/drawing/2014/main" id="{8788C333-5565-1639-D619-458F96CAD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35" y="886790"/>
            <a:ext cx="3494462" cy="18345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33560D-E0ED-3F3F-79D3-E39739ED54D7}"/>
              </a:ext>
            </a:extLst>
          </p:cNvPr>
          <p:cNvSpPr txBox="1"/>
          <p:nvPr/>
        </p:nvSpPr>
        <p:spPr>
          <a:xfrm>
            <a:off x="3404287" y="2511242"/>
            <a:ext cx="8933935" cy="3970318"/>
          </a:xfrm>
          <a:prstGeom prst="rect">
            <a:avLst/>
          </a:prstGeom>
          <a:noFill/>
        </p:spPr>
        <p:txBody>
          <a:bodyPr wrap="square" rtlCol="0">
            <a:spAutoFit/>
          </a:bodyPr>
          <a:lstStyle/>
          <a:p>
            <a:pPr marL="457200" indent="-457200">
              <a:buClr>
                <a:srgbClr val="FF0000"/>
              </a:buClr>
              <a:buFont typeface="Courier New" panose="02070309020205020404" pitchFamily="49" charset="0"/>
              <a:buChar char="o"/>
            </a:pPr>
            <a:r>
              <a:rPr lang="en-US" sz="2800" dirty="0"/>
              <a:t>…is Apache Spark packaged into a </a:t>
            </a:r>
            <a:r>
              <a:rPr lang="en-US" sz="2800" dirty="0">
                <a:solidFill>
                  <a:srgbClr val="FF0000"/>
                </a:solidFill>
              </a:rPr>
              <a:t>cloud service</a:t>
            </a:r>
          </a:p>
          <a:p>
            <a:pPr marL="457200" indent="-457200">
              <a:buClr>
                <a:srgbClr val="FF0000"/>
              </a:buClr>
              <a:buFont typeface="Courier New" panose="02070309020205020404" pitchFamily="49" charset="0"/>
              <a:buChar char="o"/>
            </a:pPr>
            <a:endParaRPr lang="en-US" sz="2800" dirty="0"/>
          </a:p>
          <a:p>
            <a:pPr marL="457200" indent="-457200">
              <a:buClr>
                <a:srgbClr val="FF0000"/>
              </a:buClr>
              <a:buFont typeface="Courier New" panose="02070309020205020404" pitchFamily="49" charset="0"/>
              <a:buChar char="o"/>
            </a:pPr>
            <a:r>
              <a:rPr lang="en-US" sz="2800" dirty="0"/>
              <a:t>…</a:t>
            </a:r>
            <a:r>
              <a:rPr lang="en-US" sz="2800" dirty="0">
                <a:solidFill>
                  <a:srgbClr val="FF0000"/>
                </a:solidFill>
              </a:rPr>
              <a:t>removes</a:t>
            </a:r>
            <a:r>
              <a:rPr lang="en-US" sz="2800" dirty="0"/>
              <a:t> all the </a:t>
            </a:r>
            <a:r>
              <a:rPr lang="en-US" sz="2800" dirty="0">
                <a:solidFill>
                  <a:srgbClr val="FF0000"/>
                </a:solidFill>
              </a:rPr>
              <a:t>techy parts</a:t>
            </a:r>
            <a:r>
              <a:rPr lang="en-US" sz="2800" dirty="0"/>
              <a:t> for getting started</a:t>
            </a:r>
          </a:p>
          <a:p>
            <a:pPr marL="457200" indent="-457200">
              <a:buClr>
                <a:srgbClr val="FF0000"/>
              </a:buClr>
              <a:buFont typeface="Courier New" panose="02070309020205020404" pitchFamily="49" charset="0"/>
              <a:buChar char="o"/>
            </a:pPr>
            <a:endParaRPr lang="en-US" sz="2800" dirty="0"/>
          </a:p>
          <a:p>
            <a:pPr marL="457200" indent="-457200">
              <a:buClr>
                <a:srgbClr val="FF0000"/>
              </a:buClr>
              <a:buFont typeface="Courier New" panose="02070309020205020404" pitchFamily="49" charset="0"/>
              <a:buChar char="o"/>
            </a:pPr>
            <a:r>
              <a:rPr lang="en-US" sz="2800" dirty="0"/>
              <a:t>…is </a:t>
            </a:r>
            <a:r>
              <a:rPr lang="en-US" sz="2800" dirty="0">
                <a:solidFill>
                  <a:srgbClr val="FF0000"/>
                </a:solidFill>
              </a:rPr>
              <a:t>cloud optimized </a:t>
            </a:r>
            <a:r>
              <a:rPr lang="en-US" sz="2800" dirty="0"/>
              <a:t>(good  at scaling up and down)</a:t>
            </a:r>
          </a:p>
          <a:p>
            <a:pPr marL="457200" indent="-457200">
              <a:buClr>
                <a:srgbClr val="FF0000"/>
              </a:buClr>
              <a:buFont typeface="Courier New" panose="02070309020205020404" pitchFamily="49" charset="0"/>
              <a:buChar char="o"/>
            </a:pPr>
            <a:endParaRPr lang="en-US" sz="2800" dirty="0"/>
          </a:p>
          <a:p>
            <a:pPr marL="457200" indent="-457200">
              <a:buClr>
                <a:srgbClr val="FF0000"/>
              </a:buClr>
              <a:buFont typeface="Courier New" panose="02070309020205020404" pitchFamily="49" charset="0"/>
              <a:buChar char="o"/>
            </a:pPr>
            <a:r>
              <a:rPr lang="en-US" sz="2800" dirty="0"/>
              <a:t>…UI is built for </a:t>
            </a:r>
            <a:r>
              <a:rPr lang="en-US" sz="2800" dirty="0">
                <a:solidFill>
                  <a:srgbClr val="FF0000"/>
                </a:solidFill>
              </a:rPr>
              <a:t>collaboratio</a:t>
            </a:r>
            <a:r>
              <a:rPr lang="en-US" sz="2800" dirty="0"/>
              <a:t>n and </a:t>
            </a:r>
            <a:r>
              <a:rPr lang="en-US" sz="2800" dirty="0">
                <a:solidFill>
                  <a:srgbClr val="FF0000"/>
                </a:solidFill>
              </a:rPr>
              <a:t>co-development</a:t>
            </a:r>
          </a:p>
          <a:p>
            <a:pPr marL="457200" indent="-457200">
              <a:buClr>
                <a:srgbClr val="FF0000"/>
              </a:buClr>
              <a:buFont typeface="Courier New" panose="02070309020205020404" pitchFamily="49" charset="0"/>
              <a:buChar char="o"/>
            </a:pPr>
            <a:endParaRPr lang="en-US" sz="2800" dirty="0"/>
          </a:p>
          <a:p>
            <a:pPr marL="457200" indent="-457200">
              <a:buClr>
                <a:srgbClr val="FF0000"/>
              </a:buClr>
              <a:buFont typeface="Courier New" panose="02070309020205020404" pitchFamily="49" charset="0"/>
              <a:buChar char="o"/>
            </a:pPr>
            <a:r>
              <a:rPr lang="en-US" sz="2800" dirty="0"/>
              <a:t>…can connect to other tools (e.g., MS Power BI)</a:t>
            </a:r>
          </a:p>
        </p:txBody>
      </p:sp>
      <p:sp>
        <p:nvSpPr>
          <p:cNvPr id="3" name="Rectangle 2">
            <a:extLst>
              <a:ext uri="{FF2B5EF4-FFF2-40B4-BE49-F238E27FC236}">
                <a16:creationId xmlns:a16="http://schemas.microsoft.com/office/drawing/2014/main" id="{339A74AA-FEA8-B4E3-667A-AF9D10B7A63C}"/>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80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Analytics, the Hype </a:t>
            </a:r>
          </a:p>
        </p:txBody>
      </p:sp>
      <p:sp>
        <p:nvSpPr>
          <p:cNvPr id="3" name="TextBox 2">
            <a:extLst>
              <a:ext uri="{FF2B5EF4-FFF2-40B4-BE49-F238E27FC236}">
                <a16:creationId xmlns:a16="http://schemas.microsoft.com/office/drawing/2014/main" id="{D9E351B7-F22C-ECBC-92FA-2744F9D72820}"/>
              </a:ext>
            </a:extLst>
          </p:cNvPr>
          <p:cNvSpPr txBox="1"/>
          <p:nvPr/>
        </p:nvSpPr>
        <p:spPr>
          <a:xfrm>
            <a:off x="619898" y="1767006"/>
            <a:ext cx="4965350" cy="3323987"/>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dirty="0"/>
              <a:t>Not always groundbreaking</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dirty="0"/>
              <a:t>Cyborgs will not delivery our groceries…soon</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dirty="0"/>
              <a:t>Cloud power can be somewhat overhyped</a:t>
            </a:r>
          </a:p>
        </p:txBody>
      </p:sp>
      <p:sp>
        <p:nvSpPr>
          <p:cNvPr id="5" name="TextBox 4">
            <a:extLst>
              <a:ext uri="{FF2B5EF4-FFF2-40B4-BE49-F238E27FC236}">
                <a16:creationId xmlns:a16="http://schemas.microsoft.com/office/drawing/2014/main" id="{126CDE18-378D-7674-2349-33A38141FD88}"/>
              </a:ext>
            </a:extLst>
          </p:cNvPr>
          <p:cNvSpPr txBox="1"/>
          <p:nvPr/>
        </p:nvSpPr>
        <p:spPr>
          <a:xfrm>
            <a:off x="5994727" y="1767006"/>
            <a:ext cx="5999565" cy="3323987"/>
          </a:xfrm>
          <a:prstGeom prst="rect">
            <a:avLst/>
          </a:prstGeom>
          <a:noFill/>
        </p:spPr>
        <p:txBody>
          <a:bodyPr wrap="square" rtlCol="0">
            <a:spAutoFit/>
          </a:bodyPr>
          <a:lstStyle>
            <a:defPPr>
              <a:defRPr lang="en-US"/>
            </a:defPPr>
            <a:lvl1pPr marL="457200" indent="-457200">
              <a:buClr>
                <a:srgbClr val="FF0000"/>
              </a:buClr>
              <a:buSzPct val="100000"/>
              <a:buFont typeface="Courier New" panose="02070309020205020404" pitchFamily="49" charset="0"/>
              <a:buChar char="o"/>
              <a:defRPr sz="3000"/>
            </a:lvl1pPr>
          </a:lstStyle>
          <a:p>
            <a:r>
              <a:rPr lang="en-US" dirty="0"/>
              <a:t>Analytics is frequently useful</a:t>
            </a:r>
          </a:p>
          <a:p>
            <a:endParaRPr lang="en-US" dirty="0"/>
          </a:p>
          <a:p>
            <a:r>
              <a:rPr lang="en-US" dirty="0"/>
              <a:t>Cheaper items and easy deliveries</a:t>
            </a:r>
          </a:p>
          <a:p>
            <a:endParaRPr lang="en-US" dirty="0"/>
          </a:p>
          <a:p>
            <a:endParaRPr lang="en-US" dirty="0"/>
          </a:p>
          <a:p>
            <a:r>
              <a:rPr lang="en-US" dirty="0"/>
              <a:t>OSS (Open Source Software) are the best tools</a:t>
            </a:r>
          </a:p>
        </p:txBody>
      </p:sp>
      <p:cxnSp>
        <p:nvCxnSpPr>
          <p:cNvPr id="7" name="Straight Connector 6">
            <a:extLst>
              <a:ext uri="{FF2B5EF4-FFF2-40B4-BE49-F238E27FC236}">
                <a16:creationId xmlns:a16="http://schemas.microsoft.com/office/drawing/2014/main" id="{8FE8F690-83AB-5920-5D1F-4FBA7DA2D71C}"/>
              </a:ext>
            </a:extLst>
          </p:cNvPr>
          <p:cNvCxnSpPr>
            <a:cxnSpLocks/>
          </p:cNvCxnSpPr>
          <p:nvPr/>
        </p:nvCxnSpPr>
        <p:spPr>
          <a:xfrm>
            <a:off x="5770604" y="1322173"/>
            <a:ext cx="0" cy="415187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C42B2CD-1E0A-B175-B490-B5A79DFF93F2}"/>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1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Analytics, the Reality</a:t>
            </a:r>
          </a:p>
        </p:txBody>
      </p:sp>
      <p:sp>
        <p:nvSpPr>
          <p:cNvPr id="3" name="TextBox 2">
            <a:extLst>
              <a:ext uri="{FF2B5EF4-FFF2-40B4-BE49-F238E27FC236}">
                <a16:creationId xmlns:a16="http://schemas.microsoft.com/office/drawing/2014/main" id="{D9E351B7-F22C-ECBC-92FA-2744F9D72820}"/>
              </a:ext>
            </a:extLst>
          </p:cNvPr>
          <p:cNvSpPr txBox="1"/>
          <p:nvPr/>
        </p:nvSpPr>
        <p:spPr>
          <a:xfrm>
            <a:off x="1031343" y="1305341"/>
            <a:ext cx="9428921" cy="4247317"/>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dirty="0"/>
              <a:t>A lot of business analytics still on Excel on laptops</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dirty="0"/>
              <a:t>Your insurance, Netflix recommendations, Facebook feed, Goodreads suggestions, Google maps, Walmart basket suggestions, </a:t>
            </a:r>
            <a:r>
              <a:rPr lang="en-US" sz="3000" dirty="0" err="1"/>
              <a:t>etc</a:t>
            </a:r>
            <a:r>
              <a:rPr lang="en-US" sz="3000" dirty="0"/>
              <a:t>…..are based on analytics</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dirty="0"/>
              <a:t>The easiest can be the hardest</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dirty="0"/>
              <a:t>Make guesses with higher accuracy</a:t>
            </a:r>
          </a:p>
        </p:txBody>
      </p:sp>
      <p:pic>
        <p:nvPicPr>
          <p:cNvPr id="3078" name="Picture 6" descr="Kurinsky, Brittany / Unit 2 Air Masses &amp; Pressure Systems">
            <a:extLst>
              <a:ext uri="{FF2B5EF4-FFF2-40B4-BE49-F238E27FC236}">
                <a16:creationId xmlns:a16="http://schemas.microsoft.com/office/drawing/2014/main" id="{61D90C20-B700-2FBC-4372-179D02809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251" y="3950381"/>
            <a:ext cx="2827013" cy="27759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5B1E1D3-7222-5A19-13BC-08EB73A33F1F}"/>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91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t>Large-Scale Analytics for Fun and Profit</a:t>
            </a:r>
          </a:p>
        </p:txBody>
      </p:sp>
      <p:sp>
        <p:nvSpPr>
          <p:cNvPr id="3" name="TextBox 2">
            <a:extLst>
              <a:ext uri="{FF2B5EF4-FFF2-40B4-BE49-F238E27FC236}">
                <a16:creationId xmlns:a16="http://schemas.microsoft.com/office/drawing/2014/main" id="{D9E351B7-F22C-ECBC-92FA-2744F9D72820}"/>
              </a:ext>
            </a:extLst>
          </p:cNvPr>
          <p:cNvSpPr txBox="1"/>
          <p:nvPr/>
        </p:nvSpPr>
        <p:spPr>
          <a:xfrm>
            <a:off x="386955" y="4785579"/>
            <a:ext cx="5609655" cy="1477328"/>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b="1" dirty="0">
                <a:solidFill>
                  <a:srgbClr val="FF0000"/>
                </a:solidFill>
              </a:rPr>
              <a:t>Data: </a:t>
            </a:r>
            <a:r>
              <a:rPr lang="en-US" sz="3000" dirty="0"/>
              <a:t>Deluge of data</a:t>
            </a:r>
          </a:p>
          <a:p>
            <a:pPr marL="457200" indent="-457200">
              <a:buClr>
                <a:srgbClr val="FF0000"/>
              </a:buClr>
              <a:buSzPct val="100000"/>
              <a:buFont typeface="Courier New" panose="02070309020205020404" pitchFamily="49" charset="0"/>
              <a:buChar char="o"/>
            </a:pPr>
            <a:r>
              <a:rPr lang="en-US" sz="3000" b="1" dirty="0">
                <a:solidFill>
                  <a:srgbClr val="FF0000"/>
                </a:solidFill>
              </a:rPr>
              <a:t>Software: </a:t>
            </a:r>
            <a:r>
              <a:rPr lang="en-US" sz="3000" dirty="0"/>
              <a:t>Access to great tools</a:t>
            </a:r>
          </a:p>
          <a:p>
            <a:pPr marL="457200" indent="-457200">
              <a:buClr>
                <a:srgbClr val="FF0000"/>
              </a:buClr>
              <a:buSzPct val="100000"/>
              <a:buFont typeface="Courier New" panose="02070309020205020404" pitchFamily="49" charset="0"/>
              <a:buChar char="o"/>
            </a:pPr>
            <a:r>
              <a:rPr lang="en-US" sz="3000" b="1" dirty="0">
                <a:solidFill>
                  <a:srgbClr val="FF0000"/>
                </a:solidFill>
              </a:rPr>
              <a:t>Cloud: </a:t>
            </a:r>
            <a:r>
              <a:rPr lang="en-US" sz="3000" dirty="0"/>
              <a:t>Cheap processing power</a:t>
            </a:r>
          </a:p>
        </p:txBody>
      </p:sp>
      <p:grpSp>
        <p:nvGrpSpPr>
          <p:cNvPr id="10" name="Group 9">
            <a:extLst>
              <a:ext uri="{FF2B5EF4-FFF2-40B4-BE49-F238E27FC236}">
                <a16:creationId xmlns:a16="http://schemas.microsoft.com/office/drawing/2014/main" id="{07A60136-8AE2-2987-B590-58D3C1A3E803}"/>
              </a:ext>
            </a:extLst>
          </p:cNvPr>
          <p:cNvGrpSpPr/>
          <p:nvPr/>
        </p:nvGrpSpPr>
        <p:grpSpPr>
          <a:xfrm>
            <a:off x="2459458" y="1580567"/>
            <a:ext cx="6807123" cy="2437785"/>
            <a:chOff x="451753" y="1569963"/>
            <a:chExt cx="6807123" cy="2437785"/>
          </a:xfrm>
        </p:grpSpPr>
        <p:sp>
          <p:nvSpPr>
            <p:cNvPr id="7" name="TextBox 6">
              <a:extLst>
                <a:ext uri="{FF2B5EF4-FFF2-40B4-BE49-F238E27FC236}">
                  <a16:creationId xmlns:a16="http://schemas.microsoft.com/office/drawing/2014/main" id="{76E70E2E-5C76-7DFB-6522-18F5EC45C828}"/>
                </a:ext>
              </a:extLst>
            </p:cNvPr>
            <p:cNvSpPr txBox="1"/>
            <p:nvPr/>
          </p:nvSpPr>
          <p:spPr>
            <a:xfrm>
              <a:off x="2811928" y="2417365"/>
              <a:ext cx="1315278" cy="861774"/>
            </a:xfrm>
            <a:prstGeom prst="rect">
              <a:avLst/>
            </a:prstGeom>
            <a:noFill/>
          </p:spPr>
          <p:txBody>
            <a:bodyPr wrap="square" rtlCol="0">
              <a:spAutoFit/>
            </a:bodyPr>
            <a:lstStyle/>
            <a:p>
              <a:pPr algn="ctr"/>
              <a:r>
                <a:rPr lang="en-US" sz="5000" b="1" dirty="0"/>
                <a:t>+</a:t>
              </a:r>
            </a:p>
          </p:txBody>
        </p:sp>
        <p:grpSp>
          <p:nvGrpSpPr>
            <p:cNvPr id="8" name="Group 7">
              <a:extLst>
                <a:ext uri="{FF2B5EF4-FFF2-40B4-BE49-F238E27FC236}">
                  <a16:creationId xmlns:a16="http://schemas.microsoft.com/office/drawing/2014/main" id="{9B60EE98-4571-F2B0-0D2B-0433820FDF76}"/>
                </a:ext>
              </a:extLst>
            </p:cNvPr>
            <p:cNvGrpSpPr/>
            <p:nvPr/>
          </p:nvGrpSpPr>
          <p:grpSpPr>
            <a:xfrm>
              <a:off x="3988905" y="1688756"/>
              <a:ext cx="3269971" cy="2318992"/>
              <a:chOff x="6096000" y="1440788"/>
              <a:chExt cx="3269971" cy="2318992"/>
            </a:xfrm>
          </p:grpSpPr>
          <p:grpSp>
            <p:nvGrpSpPr>
              <p:cNvPr id="4" name="Group 3">
                <a:extLst>
                  <a:ext uri="{FF2B5EF4-FFF2-40B4-BE49-F238E27FC236}">
                    <a16:creationId xmlns:a16="http://schemas.microsoft.com/office/drawing/2014/main" id="{5B5FD0DA-9377-D182-41F1-4FCEDB65ACFB}"/>
                  </a:ext>
                </a:extLst>
              </p:cNvPr>
              <p:cNvGrpSpPr/>
              <p:nvPr/>
            </p:nvGrpSpPr>
            <p:grpSpPr>
              <a:xfrm>
                <a:off x="6096000" y="1440788"/>
                <a:ext cx="3269971" cy="2318992"/>
                <a:chOff x="3617845" y="1343926"/>
                <a:chExt cx="3269971" cy="2318992"/>
              </a:xfrm>
            </p:grpSpPr>
            <p:pic>
              <p:nvPicPr>
                <p:cNvPr id="4098" name="Picture 2" descr="Minitab | Statistical Software | Why to choose?">
                  <a:extLst>
                    <a:ext uri="{FF2B5EF4-FFF2-40B4-BE49-F238E27FC236}">
                      <a16:creationId xmlns:a16="http://schemas.microsoft.com/office/drawing/2014/main" id="{06C8119C-8BAA-A280-C218-BFDAEACB2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520" y="1343926"/>
                  <a:ext cx="2183296" cy="13463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AS Institute - Wikipedia">
                  <a:extLst>
                    <a:ext uri="{FF2B5EF4-FFF2-40B4-BE49-F238E27FC236}">
                      <a16:creationId xmlns:a16="http://schemas.microsoft.com/office/drawing/2014/main" id="{70CEB2D6-707C-36DB-FDA4-F8B086955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845" y="2288116"/>
                  <a:ext cx="1086675" cy="4455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resto SQL &amp; Tableau | Turbocharge Tableau with Presto SQL query engine">
                  <a:extLst>
                    <a:ext uri="{FF2B5EF4-FFF2-40B4-BE49-F238E27FC236}">
                      <a16:creationId xmlns:a16="http://schemas.microsoft.com/office/drawing/2014/main" id="{35FFD79B-0DEC-C058-83C8-804FB5C0D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064" y="2700478"/>
                  <a:ext cx="962440" cy="96244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likView icon | for pebbletime watchface | Kazuhiko Hara | Flickr">
                  <a:extLst>
                    <a:ext uri="{FF2B5EF4-FFF2-40B4-BE49-F238E27FC236}">
                      <a16:creationId xmlns:a16="http://schemas.microsoft.com/office/drawing/2014/main" id="{EDB134CF-ECC4-6FC6-EE9A-324501E62B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661" y="2711135"/>
                  <a:ext cx="1064090" cy="7954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PSS Inc. - Wikipedia">
                  <a:extLst>
                    <a:ext uri="{FF2B5EF4-FFF2-40B4-BE49-F238E27FC236}">
                      <a16:creationId xmlns:a16="http://schemas.microsoft.com/office/drawing/2014/main" id="{EAE74309-DF6B-9240-EFE8-C464FE9FA1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347" y="2288116"/>
                  <a:ext cx="805070" cy="805070"/>
                </a:xfrm>
                <a:prstGeom prst="rect">
                  <a:avLst/>
                </a:prstGeom>
                <a:noFill/>
                <a:extLst>
                  <a:ext uri="{909E8E84-426E-40DD-AFC4-6F175D3DCCD1}">
                    <a14:hiddenFill xmlns:a14="http://schemas.microsoft.com/office/drawing/2010/main">
                      <a:solidFill>
                        <a:srgbClr val="FFFFFF"/>
                      </a:solidFill>
                    </a14:hiddenFill>
                  </a:ext>
                </a:extLst>
              </p:spPr>
            </p:pic>
          </p:grpSp>
          <p:pic>
            <p:nvPicPr>
              <p:cNvPr id="4114" name="Picture 18" descr="Microsoft Excel: Spreadsheets - Apps on Google Play">
                <a:extLst>
                  <a:ext uri="{FF2B5EF4-FFF2-40B4-BE49-F238E27FC236}">
                    <a16:creationId xmlns:a16="http://schemas.microsoft.com/office/drawing/2014/main" id="{23E6A5B4-FE73-B7EA-44C3-03D1ECEF61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5031" y="2230922"/>
                <a:ext cx="617330" cy="6173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C89855A-223B-C61C-EBB6-952EFE34308D}"/>
                </a:ext>
              </a:extLst>
            </p:cNvPr>
            <p:cNvGrpSpPr/>
            <p:nvPr/>
          </p:nvGrpSpPr>
          <p:grpSpPr>
            <a:xfrm>
              <a:off x="451753" y="1569963"/>
              <a:ext cx="2641958" cy="2334215"/>
              <a:chOff x="451753" y="1569963"/>
              <a:chExt cx="2641958" cy="2334215"/>
            </a:xfrm>
          </p:grpSpPr>
          <p:grpSp>
            <p:nvGrpSpPr>
              <p:cNvPr id="5" name="Group 4">
                <a:extLst>
                  <a:ext uri="{FF2B5EF4-FFF2-40B4-BE49-F238E27FC236}">
                    <a16:creationId xmlns:a16="http://schemas.microsoft.com/office/drawing/2014/main" id="{906578DE-2728-0714-AFF3-0B880FD782EC}"/>
                  </a:ext>
                </a:extLst>
              </p:cNvPr>
              <p:cNvGrpSpPr/>
              <p:nvPr/>
            </p:nvGrpSpPr>
            <p:grpSpPr>
              <a:xfrm>
                <a:off x="451753" y="1756908"/>
                <a:ext cx="2641958" cy="2147270"/>
                <a:chOff x="2063217" y="1791983"/>
                <a:chExt cx="2641958" cy="2147270"/>
              </a:xfrm>
            </p:grpSpPr>
            <p:pic>
              <p:nvPicPr>
                <p:cNvPr id="4110" name="Picture 14" descr="How To Install DHCP Server In CentOS And Ubuntu | Unixmen">
                  <a:extLst>
                    <a:ext uri="{FF2B5EF4-FFF2-40B4-BE49-F238E27FC236}">
                      <a16:creationId xmlns:a16="http://schemas.microsoft.com/office/drawing/2014/main" id="{0EDDC282-C34B-E2CC-857C-46D97975FA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541" y="1791983"/>
                  <a:ext cx="2437634" cy="146421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P Computer CPU Repairing Services, Balaji Enterprises | ID: 18142505248">
                  <a:extLst>
                    <a:ext uri="{FF2B5EF4-FFF2-40B4-BE49-F238E27FC236}">
                      <a16:creationId xmlns:a16="http://schemas.microsoft.com/office/drawing/2014/main" id="{01428E2B-6B2A-AEA0-2A64-36697AFBA6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3217" y="2939517"/>
                  <a:ext cx="1671799" cy="999736"/>
                </a:xfrm>
                <a:prstGeom prst="rect">
                  <a:avLst/>
                </a:prstGeom>
                <a:noFill/>
                <a:extLst>
                  <a:ext uri="{909E8E84-426E-40DD-AFC4-6F175D3DCCD1}">
                    <a14:hiddenFill xmlns:a14="http://schemas.microsoft.com/office/drawing/2010/main">
                      <a:solidFill>
                        <a:srgbClr val="FFFFFF"/>
                      </a:solidFill>
                    </a14:hiddenFill>
                  </a:ext>
                </a:extLst>
              </p:spPr>
            </p:pic>
          </p:grpSp>
          <p:pic>
            <p:nvPicPr>
              <p:cNvPr id="4116" name="Picture 20" descr="Banking at SMK - Stanley M. Koziol Elementary School">
                <a:extLst>
                  <a:ext uri="{FF2B5EF4-FFF2-40B4-BE49-F238E27FC236}">
                    <a16:creationId xmlns:a16="http://schemas.microsoft.com/office/drawing/2014/main" id="{6CE6FD70-5474-1505-A0FE-5108708166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753" y="1569963"/>
                <a:ext cx="449470" cy="6448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 name="Right Arrow 10">
            <a:extLst>
              <a:ext uri="{FF2B5EF4-FFF2-40B4-BE49-F238E27FC236}">
                <a16:creationId xmlns:a16="http://schemas.microsoft.com/office/drawing/2014/main" id="{C87200BF-6556-9AED-FE7E-D7C409B2983B}"/>
              </a:ext>
            </a:extLst>
          </p:cNvPr>
          <p:cNvSpPr/>
          <p:nvPr/>
        </p:nvSpPr>
        <p:spPr>
          <a:xfrm>
            <a:off x="6134911" y="4890051"/>
            <a:ext cx="994584" cy="105354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Databricks: Make Log4J Configurable - Knoldus Blogs">
            <a:extLst>
              <a:ext uri="{FF2B5EF4-FFF2-40B4-BE49-F238E27FC236}">
                <a16:creationId xmlns:a16="http://schemas.microsoft.com/office/drawing/2014/main" id="{9347024F-91EF-131A-169A-982D479965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0792" y="5329242"/>
            <a:ext cx="2852929" cy="14977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Apache Spark - Wikipedia">
            <a:extLst>
              <a:ext uri="{FF2B5EF4-FFF2-40B4-BE49-F238E27FC236}">
                <a16:creationId xmlns:a16="http://schemas.microsoft.com/office/drawing/2014/main" id="{37DD34C5-F51C-2D42-7C9D-CB7EC122D3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2631" y="4347669"/>
            <a:ext cx="1890437" cy="9815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8EE54CB-E166-E009-9FBE-866ABE699A6C}"/>
              </a:ext>
            </a:extLst>
          </p:cNvPr>
          <p:cNvSpPr txBox="1"/>
          <p:nvPr/>
        </p:nvSpPr>
        <p:spPr>
          <a:xfrm>
            <a:off x="2323070" y="3914782"/>
            <a:ext cx="2261287" cy="369332"/>
          </a:xfrm>
          <a:prstGeom prst="rect">
            <a:avLst/>
          </a:prstGeom>
          <a:noFill/>
        </p:spPr>
        <p:txBody>
          <a:bodyPr wrap="square" rtlCol="0">
            <a:spAutoFit/>
          </a:bodyPr>
          <a:lstStyle/>
          <a:p>
            <a:pPr algn="ctr"/>
            <a:r>
              <a:rPr lang="en-US" dirty="0"/>
              <a:t>Data Centers</a:t>
            </a:r>
          </a:p>
        </p:txBody>
      </p:sp>
      <p:sp>
        <p:nvSpPr>
          <p:cNvPr id="15" name="Rectangle 14">
            <a:extLst>
              <a:ext uri="{FF2B5EF4-FFF2-40B4-BE49-F238E27FC236}">
                <a16:creationId xmlns:a16="http://schemas.microsoft.com/office/drawing/2014/main" id="{1A3D9324-FDD4-2ACD-5F7C-6DF5ABEC840B}"/>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51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solidFill>
                  <a:srgbClr val="FF0000"/>
                </a:solidFill>
              </a:rPr>
              <a:t>Data: </a:t>
            </a:r>
            <a:r>
              <a:rPr lang="en-US" sz="4000" b="1" dirty="0"/>
              <a:t>What is Big Data?</a:t>
            </a:r>
          </a:p>
        </p:txBody>
      </p:sp>
      <p:sp>
        <p:nvSpPr>
          <p:cNvPr id="3" name="TextBox 2">
            <a:extLst>
              <a:ext uri="{FF2B5EF4-FFF2-40B4-BE49-F238E27FC236}">
                <a16:creationId xmlns:a16="http://schemas.microsoft.com/office/drawing/2014/main" id="{D9E351B7-F22C-ECBC-92FA-2744F9D72820}"/>
              </a:ext>
            </a:extLst>
          </p:cNvPr>
          <p:cNvSpPr txBox="1"/>
          <p:nvPr/>
        </p:nvSpPr>
        <p:spPr>
          <a:xfrm>
            <a:off x="1754614" y="1449907"/>
            <a:ext cx="8682771" cy="1138773"/>
          </a:xfrm>
          <a:prstGeom prst="rect">
            <a:avLst/>
          </a:prstGeom>
          <a:noFill/>
        </p:spPr>
        <p:txBody>
          <a:bodyPr wrap="square" rtlCol="0">
            <a:spAutoFit/>
          </a:bodyPr>
          <a:lstStyle/>
          <a:p>
            <a:pPr algn="ctr">
              <a:buClr>
                <a:srgbClr val="FF0000"/>
              </a:buClr>
              <a:buSzPct val="200000"/>
            </a:pPr>
            <a:r>
              <a:rPr lang="en-US" sz="3400" i="1" dirty="0"/>
              <a:t>Data that you can’t handle without spreading the processing to many machines.</a:t>
            </a:r>
          </a:p>
        </p:txBody>
      </p:sp>
      <p:pic>
        <p:nvPicPr>
          <p:cNvPr id="14" name="Picture 14" descr="Apache Spark - Wikipedia">
            <a:extLst>
              <a:ext uri="{FF2B5EF4-FFF2-40B4-BE49-F238E27FC236}">
                <a16:creationId xmlns:a16="http://schemas.microsoft.com/office/drawing/2014/main" id="{6D61E60F-389F-341D-852A-0530D0ED3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081" y="3376266"/>
            <a:ext cx="5641331" cy="29291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atabricks: Make Log4J Configurable - Knoldus Blogs">
            <a:extLst>
              <a:ext uri="{FF2B5EF4-FFF2-40B4-BE49-F238E27FC236}">
                <a16:creationId xmlns:a16="http://schemas.microsoft.com/office/drawing/2014/main" id="{32C15245-3567-485B-F5EB-245E3808F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64031"/>
            <a:ext cx="6006900" cy="31536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42C9C68-3012-2891-BA8D-1724E0BE4567}"/>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27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9978887" cy="707886"/>
          </a:xfrm>
          <a:prstGeom prst="rect">
            <a:avLst/>
          </a:prstGeom>
          <a:noFill/>
        </p:spPr>
        <p:txBody>
          <a:bodyPr wrap="square" rtlCol="0">
            <a:spAutoFit/>
          </a:bodyPr>
          <a:lstStyle/>
          <a:p>
            <a:r>
              <a:rPr lang="en-US" sz="4000" b="1" dirty="0">
                <a:solidFill>
                  <a:srgbClr val="FF0000"/>
                </a:solidFill>
              </a:rPr>
              <a:t>Data: </a:t>
            </a:r>
            <a:r>
              <a:rPr lang="en-US" sz="4000" b="1" dirty="0"/>
              <a:t>Fueling Analytics</a:t>
            </a:r>
          </a:p>
        </p:txBody>
      </p:sp>
      <p:sp>
        <p:nvSpPr>
          <p:cNvPr id="4" name="TextBox 3">
            <a:extLst>
              <a:ext uri="{FF2B5EF4-FFF2-40B4-BE49-F238E27FC236}">
                <a16:creationId xmlns:a16="http://schemas.microsoft.com/office/drawing/2014/main" id="{A8B1D416-5FE7-21EF-646D-7E19B810CEC3}"/>
              </a:ext>
            </a:extLst>
          </p:cNvPr>
          <p:cNvSpPr txBox="1"/>
          <p:nvPr/>
        </p:nvSpPr>
        <p:spPr>
          <a:xfrm>
            <a:off x="288235" y="1659321"/>
            <a:ext cx="9978887" cy="3323987"/>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dirty="0"/>
              <a:t>Customer-facing like </a:t>
            </a:r>
            <a:r>
              <a:rPr lang="en-US" sz="3000" i="1" dirty="0">
                <a:solidFill>
                  <a:srgbClr val="FF0000"/>
                </a:solidFill>
              </a:rPr>
              <a:t>clickstream analytics</a:t>
            </a:r>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endParaRPr lang="en-US" sz="3000" dirty="0"/>
          </a:p>
          <a:p>
            <a:pPr marL="457200" indent="-457200">
              <a:buClr>
                <a:srgbClr val="FF0000"/>
              </a:buClr>
              <a:buSzPct val="100000"/>
              <a:buFont typeface="Courier New" panose="02070309020205020404" pitchFamily="49" charset="0"/>
              <a:buChar char="o"/>
            </a:pPr>
            <a:r>
              <a:rPr lang="en-US" sz="3000" i="1" dirty="0">
                <a:solidFill>
                  <a:srgbClr val="FF0000"/>
                </a:solidFill>
              </a:rPr>
              <a:t>IoT</a:t>
            </a:r>
            <a:r>
              <a:rPr lang="en-US" sz="3000" dirty="0"/>
              <a:t> (car industry 22B sensors /year)</a:t>
            </a:r>
          </a:p>
        </p:txBody>
      </p:sp>
      <p:pic>
        <p:nvPicPr>
          <p:cNvPr id="6146" name="Picture 2" descr="Move into the Limitless World of Clickstream Data Analysis!">
            <a:extLst>
              <a:ext uri="{FF2B5EF4-FFF2-40B4-BE49-F238E27FC236}">
                <a16:creationId xmlns:a16="http://schemas.microsoft.com/office/drawing/2014/main" id="{ADAC14F1-75C6-1BC7-8194-045EBC9D9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748" y="2332024"/>
            <a:ext cx="5516291" cy="209414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ow IoT and Analytics help Enterprises drive Business Growth">
            <a:extLst>
              <a:ext uri="{FF2B5EF4-FFF2-40B4-BE49-F238E27FC236}">
                <a16:creationId xmlns:a16="http://schemas.microsoft.com/office/drawing/2014/main" id="{D4F09C1C-03AF-CFEC-1516-246F716B5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407" y="4426172"/>
            <a:ext cx="4298902" cy="23882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0BC62B-A5E0-515F-1B1B-D9192C6BD0F3}"/>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414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78904"/>
            <a:ext cx="11615530" cy="707886"/>
          </a:xfrm>
          <a:prstGeom prst="rect">
            <a:avLst/>
          </a:prstGeom>
          <a:noFill/>
        </p:spPr>
        <p:txBody>
          <a:bodyPr wrap="square" rtlCol="0">
            <a:spAutoFit/>
          </a:bodyPr>
          <a:lstStyle/>
          <a:p>
            <a:r>
              <a:rPr lang="en-US" sz="4000" b="1" dirty="0">
                <a:solidFill>
                  <a:srgbClr val="FF0000"/>
                </a:solidFill>
              </a:rPr>
              <a:t>Data: </a:t>
            </a:r>
            <a:r>
              <a:rPr lang="en-US" sz="4000" b="1" dirty="0"/>
              <a:t>How Fast you Need the Data?</a:t>
            </a:r>
          </a:p>
        </p:txBody>
      </p:sp>
      <p:sp>
        <p:nvSpPr>
          <p:cNvPr id="4" name="TextBox 3">
            <a:extLst>
              <a:ext uri="{FF2B5EF4-FFF2-40B4-BE49-F238E27FC236}">
                <a16:creationId xmlns:a16="http://schemas.microsoft.com/office/drawing/2014/main" id="{A8B1D416-5FE7-21EF-646D-7E19B810CEC3}"/>
              </a:ext>
            </a:extLst>
          </p:cNvPr>
          <p:cNvSpPr txBox="1"/>
          <p:nvPr/>
        </p:nvSpPr>
        <p:spPr>
          <a:xfrm>
            <a:off x="288235" y="1659321"/>
            <a:ext cx="9978887" cy="1015663"/>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dirty="0"/>
              <a:t>Stream</a:t>
            </a:r>
          </a:p>
          <a:p>
            <a:pPr>
              <a:buClr>
                <a:srgbClr val="FF0000"/>
              </a:buClr>
              <a:buSzPct val="200000"/>
            </a:pPr>
            <a:endParaRPr lang="en-US" sz="3000" dirty="0"/>
          </a:p>
        </p:txBody>
      </p:sp>
      <p:pic>
        <p:nvPicPr>
          <p:cNvPr id="7170" name="Picture 2" descr="Change Flight Search with a Filter Module">
            <a:extLst>
              <a:ext uri="{FF2B5EF4-FFF2-40B4-BE49-F238E27FC236}">
                <a16:creationId xmlns:a16="http://schemas.microsoft.com/office/drawing/2014/main" id="{425E40E1-8801-889C-EFE5-35928DE70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300" y="2314229"/>
            <a:ext cx="4847114" cy="4500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D4486A-B77D-4FA1-3342-D50AA14474CC}"/>
              </a:ext>
            </a:extLst>
          </p:cNvPr>
          <p:cNvSpPr txBox="1"/>
          <p:nvPr/>
        </p:nvSpPr>
        <p:spPr>
          <a:xfrm>
            <a:off x="6003043" y="1659321"/>
            <a:ext cx="5900722" cy="923330"/>
          </a:xfrm>
          <a:prstGeom prst="rect">
            <a:avLst/>
          </a:prstGeom>
          <a:noFill/>
        </p:spPr>
        <p:txBody>
          <a:bodyPr wrap="square" rtlCol="0">
            <a:spAutoFit/>
          </a:bodyPr>
          <a:lstStyle/>
          <a:p>
            <a:pPr marL="457200" indent="-457200">
              <a:buClr>
                <a:srgbClr val="FF0000"/>
              </a:buClr>
              <a:buSzPct val="100000"/>
              <a:buFont typeface="Courier New" panose="02070309020205020404" pitchFamily="49" charset="0"/>
              <a:buChar char="o"/>
            </a:pPr>
            <a:r>
              <a:rPr lang="en-US" sz="3000" dirty="0"/>
              <a:t>Bulk </a:t>
            </a:r>
          </a:p>
          <a:p>
            <a:pPr>
              <a:buClr>
                <a:srgbClr val="FF0000"/>
              </a:buClr>
              <a:buSzPct val="200000"/>
            </a:pPr>
            <a:r>
              <a:rPr lang="en-US" sz="2400" dirty="0"/>
              <a:t>     (flow with minimal lag and process in bulk) </a:t>
            </a:r>
          </a:p>
        </p:txBody>
      </p:sp>
      <p:pic>
        <p:nvPicPr>
          <p:cNvPr id="7172" name="Picture 4" descr="Two-story H-E-B opens in the Heights - ABC13 Houston">
            <a:extLst>
              <a:ext uri="{FF2B5EF4-FFF2-40B4-BE49-F238E27FC236}">
                <a16:creationId xmlns:a16="http://schemas.microsoft.com/office/drawing/2014/main" id="{F37AC33E-2DBE-EF6E-741C-06FF3CA8B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217" y="2674984"/>
            <a:ext cx="5591197" cy="31450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CDD084-521B-8D22-EE76-4CF7DEBF80B0}"/>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1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BB65C-5314-8114-E9BF-13B55E0010A7}"/>
              </a:ext>
            </a:extLst>
          </p:cNvPr>
          <p:cNvSpPr txBox="1"/>
          <p:nvPr/>
        </p:nvSpPr>
        <p:spPr>
          <a:xfrm>
            <a:off x="288235" y="188907"/>
            <a:ext cx="11615530" cy="707886"/>
          </a:xfrm>
          <a:prstGeom prst="rect">
            <a:avLst/>
          </a:prstGeom>
          <a:noFill/>
        </p:spPr>
        <p:txBody>
          <a:bodyPr wrap="square" rtlCol="0">
            <a:spAutoFit/>
          </a:bodyPr>
          <a:lstStyle/>
          <a:p>
            <a:r>
              <a:rPr lang="en-US" sz="4000" b="1" dirty="0">
                <a:solidFill>
                  <a:srgbClr val="FF0000"/>
                </a:solidFill>
              </a:rPr>
              <a:t>Software: </a:t>
            </a:r>
            <a:r>
              <a:rPr lang="en-US" sz="4000" b="1" dirty="0"/>
              <a:t>Free as in Speech. And Beer!</a:t>
            </a:r>
          </a:p>
        </p:txBody>
      </p:sp>
      <p:pic>
        <p:nvPicPr>
          <p:cNvPr id="8194" name="Picture 2" descr="Cloud SIEM &amp; Automated Threat Detection for Apache Web Server">
            <a:extLst>
              <a:ext uri="{FF2B5EF4-FFF2-40B4-BE49-F238E27FC236}">
                <a16:creationId xmlns:a16="http://schemas.microsoft.com/office/drawing/2014/main" id="{6ADC3A22-D2DE-91B0-E007-944322529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814" y="1445429"/>
            <a:ext cx="3793526" cy="19125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727C13-8ECB-FCF2-1A90-DDA63668DA4B}"/>
              </a:ext>
            </a:extLst>
          </p:cNvPr>
          <p:cNvSpPr txBox="1"/>
          <p:nvPr/>
        </p:nvSpPr>
        <p:spPr>
          <a:xfrm>
            <a:off x="9115167" y="1509914"/>
            <a:ext cx="2965621" cy="369332"/>
          </a:xfrm>
          <a:prstGeom prst="rect">
            <a:avLst/>
          </a:prstGeom>
          <a:noFill/>
        </p:spPr>
        <p:txBody>
          <a:bodyPr wrap="square" rtlCol="0">
            <a:spAutoFit/>
          </a:bodyPr>
          <a:lstStyle/>
          <a:p>
            <a:pPr algn="ctr"/>
            <a:r>
              <a:rPr lang="en-US" b="1" dirty="0"/>
              <a:t>web server software…</a:t>
            </a:r>
          </a:p>
        </p:txBody>
      </p:sp>
      <p:pic>
        <p:nvPicPr>
          <p:cNvPr id="8198" name="Picture 6" descr="14 useful Google apps you should be using on Android | Computerworld">
            <a:extLst>
              <a:ext uri="{FF2B5EF4-FFF2-40B4-BE49-F238E27FC236}">
                <a16:creationId xmlns:a16="http://schemas.microsoft.com/office/drawing/2014/main" id="{F9DAFB5E-8601-7614-5026-5FAF468EF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814" y="2990246"/>
            <a:ext cx="2866806" cy="191256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icrosoft On the Issues - News and perspectives on legal, public policy and  citizenship topics">
            <a:extLst>
              <a:ext uri="{FF2B5EF4-FFF2-40B4-BE49-F238E27FC236}">
                <a16:creationId xmlns:a16="http://schemas.microsoft.com/office/drawing/2014/main" id="{948C4C22-566E-8962-6CC1-DC34AD2B1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3" y="1351005"/>
            <a:ext cx="4263081" cy="239798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6A580377-8B20-CD96-7B25-6E3D56CCB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21" y="3225056"/>
            <a:ext cx="1476658" cy="172130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Presto SQL &amp; Tableau | Turbocharge Tableau with Presto SQL query engine">
            <a:extLst>
              <a:ext uri="{FF2B5EF4-FFF2-40B4-BE49-F238E27FC236}">
                <a16:creationId xmlns:a16="http://schemas.microsoft.com/office/drawing/2014/main" id="{7EF43546-CD7C-8F30-6AB1-392317FFC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456" y="3037849"/>
            <a:ext cx="1841157" cy="18411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dvanced Load Balancer, Web Server, &amp; Reverse Proxy - NGINX">
            <a:extLst>
              <a:ext uri="{FF2B5EF4-FFF2-40B4-BE49-F238E27FC236}">
                <a16:creationId xmlns:a16="http://schemas.microsoft.com/office/drawing/2014/main" id="{BB5077AD-911C-0395-4E28-3F901EE34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2882" y="2601944"/>
            <a:ext cx="2388895" cy="802208"/>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Python (programming language) - Wikipedia">
            <a:extLst>
              <a:ext uri="{FF2B5EF4-FFF2-40B4-BE49-F238E27FC236}">
                <a16:creationId xmlns:a16="http://schemas.microsoft.com/office/drawing/2014/main" id="{71AD6BED-7275-C880-082B-F8F02372D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7438" y="3665850"/>
            <a:ext cx="1499049" cy="14990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 (programming language) - Wikipedia">
            <a:extLst>
              <a:ext uri="{FF2B5EF4-FFF2-40B4-BE49-F238E27FC236}">
                <a16:creationId xmlns:a16="http://schemas.microsoft.com/office/drawing/2014/main" id="{0C6CFE6A-C9CB-D71D-850E-9DFC7D4872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1669" y="3735459"/>
            <a:ext cx="1680216" cy="13022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ild OpenCV 3.4.5 From Source for Anaconda on Ubuntu 16.04 With Cuda |  CARLOSAN's Notes">
            <a:extLst>
              <a:ext uri="{FF2B5EF4-FFF2-40B4-BE49-F238E27FC236}">
                <a16:creationId xmlns:a16="http://schemas.microsoft.com/office/drawing/2014/main" id="{81378DDF-0D5E-C331-68AE-989C36AD16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5357" y="5510305"/>
            <a:ext cx="1348408" cy="11908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t up Opencv with anaconda environment - GeeksforGeeks">
            <a:extLst>
              <a:ext uri="{FF2B5EF4-FFF2-40B4-BE49-F238E27FC236}">
                <a16:creationId xmlns:a16="http://schemas.microsoft.com/office/drawing/2014/main" id="{4A355556-1C96-3C3A-B644-D65CBAACC0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457" y="4774205"/>
            <a:ext cx="2791790" cy="13958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78109B-9451-20BC-AAB9-527FA3E9E462}"/>
              </a:ext>
            </a:extLst>
          </p:cNvPr>
          <p:cNvSpPr txBox="1"/>
          <p:nvPr/>
        </p:nvSpPr>
        <p:spPr>
          <a:xfrm>
            <a:off x="8847438" y="3295453"/>
            <a:ext cx="2965621" cy="369332"/>
          </a:xfrm>
          <a:prstGeom prst="rect">
            <a:avLst/>
          </a:prstGeom>
          <a:noFill/>
        </p:spPr>
        <p:txBody>
          <a:bodyPr wrap="square" rtlCol="0">
            <a:spAutoFit/>
          </a:bodyPr>
          <a:lstStyle/>
          <a:p>
            <a:pPr algn="ctr"/>
            <a:r>
              <a:rPr lang="en-US" b="1" dirty="0"/>
              <a:t>languages…</a:t>
            </a:r>
          </a:p>
        </p:txBody>
      </p:sp>
      <p:pic>
        <p:nvPicPr>
          <p:cNvPr id="1036" name="Picture 12" descr="TensorFlow - Wikipedia">
            <a:extLst>
              <a:ext uri="{FF2B5EF4-FFF2-40B4-BE49-F238E27FC236}">
                <a16:creationId xmlns:a16="http://schemas.microsoft.com/office/drawing/2014/main" id="{3AB6E4F9-3538-E09C-BD59-A18F24E62D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7947" y="4290105"/>
            <a:ext cx="2580931" cy="16517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eras: the Python deep learning API">
            <a:extLst>
              <a:ext uri="{FF2B5EF4-FFF2-40B4-BE49-F238E27FC236}">
                <a16:creationId xmlns:a16="http://schemas.microsoft.com/office/drawing/2014/main" id="{2053DA54-59B4-92D8-FB34-ED1E689ACD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4132" y="5990054"/>
            <a:ext cx="2521226" cy="7310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3539F9-B042-87D0-7E82-65C429F8018A}"/>
              </a:ext>
            </a:extLst>
          </p:cNvPr>
          <p:cNvSpPr txBox="1"/>
          <p:nvPr/>
        </p:nvSpPr>
        <p:spPr>
          <a:xfrm>
            <a:off x="9136264" y="5146231"/>
            <a:ext cx="2965621" cy="369332"/>
          </a:xfrm>
          <a:prstGeom prst="rect">
            <a:avLst/>
          </a:prstGeom>
          <a:noFill/>
        </p:spPr>
        <p:txBody>
          <a:bodyPr wrap="square" rtlCol="0">
            <a:spAutoFit/>
          </a:bodyPr>
          <a:lstStyle/>
          <a:p>
            <a:pPr algn="ctr"/>
            <a:r>
              <a:rPr lang="en-US" b="1" dirty="0"/>
              <a:t>thousands of packages…</a:t>
            </a:r>
          </a:p>
        </p:txBody>
      </p:sp>
      <p:pic>
        <p:nvPicPr>
          <p:cNvPr id="10" name="Picture 2" descr="Minitab | Statistical Software | Why to choose?">
            <a:extLst>
              <a:ext uri="{FF2B5EF4-FFF2-40B4-BE49-F238E27FC236}">
                <a16:creationId xmlns:a16="http://schemas.microsoft.com/office/drawing/2014/main" id="{9F80BC9B-E9EA-A0CB-2F0F-F14CF73E5F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4053" y="4498611"/>
            <a:ext cx="2580931" cy="15915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AS Institute - Wikipedia">
            <a:extLst>
              <a:ext uri="{FF2B5EF4-FFF2-40B4-BE49-F238E27FC236}">
                <a16:creationId xmlns:a16="http://schemas.microsoft.com/office/drawing/2014/main" id="{5CF2BA7C-537C-2BCF-ADDD-D2052A583B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085" y="5035354"/>
            <a:ext cx="1355175" cy="5556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QlikView icon | for pebbletime watchface | Kazuhiko Hara | Flickr">
            <a:extLst>
              <a:ext uri="{FF2B5EF4-FFF2-40B4-BE49-F238E27FC236}">
                <a16:creationId xmlns:a16="http://schemas.microsoft.com/office/drawing/2014/main" id="{78D9F2CD-6F72-04BE-9122-A839C8440D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2474" y="5843955"/>
            <a:ext cx="1064090" cy="7954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PSS Inc. - Wikipedia">
            <a:extLst>
              <a:ext uri="{FF2B5EF4-FFF2-40B4-BE49-F238E27FC236}">
                <a16:creationId xmlns:a16="http://schemas.microsoft.com/office/drawing/2014/main" id="{29FF6C6D-96BB-8082-4912-4EA2DE90FEA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2338" y="5651335"/>
            <a:ext cx="1063375" cy="10633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Microsoft Excel: Spreadsheets - Apps on Google Play">
            <a:extLst>
              <a:ext uri="{FF2B5EF4-FFF2-40B4-BE49-F238E27FC236}">
                <a16:creationId xmlns:a16="http://schemas.microsoft.com/office/drawing/2014/main" id="{FB856322-2AAD-37B1-78B5-8EB589F97CB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13273" y="5361178"/>
            <a:ext cx="1119961" cy="11199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6199AA-F81E-6578-9898-30BE00668706}"/>
              </a:ext>
            </a:extLst>
          </p:cNvPr>
          <p:cNvSpPr txBox="1"/>
          <p:nvPr/>
        </p:nvSpPr>
        <p:spPr>
          <a:xfrm>
            <a:off x="7881273" y="1052676"/>
            <a:ext cx="3258693" cy="369332"/>
          </a:xfrm>
          <a:prstGeom prst="rect">
            <a:avLst/>
          </a:prstGeom>
          <a:noFill/>
        </p:spPr>
        <p:txBody>
          <a:bodyPr wrap="square" rtlCol="0">
            <a:spAutoFit/>
          </a:bodyPr>
          <a:lstStyle/>
          <a:p>
            <a:r>
              <a:rPr lang="en-US" i="1" dirty="0"/>
              <a:t>Not only free…but the best</a:t>
            </a:r>
          </a:p>
        </p:txBody>
      </p:sp>
      <p:cxnSp>
        <p:nvCxnSpPr>
          <p:cNvPr id="3" name="Straight Connector 2">
            <a:extLst>
              <a:ext uri="{FF2B5EF4-FFF2-40B4-BE49-F238E27FC236}">
                <a16:creationId xmlns:a16="http://schemas.microsoft.com/office/drawing/2014/main" id="{E82DC583-C204-95A7-83BC-387CDCD9D51C}"/>
              </a:ext>
            </a:extLst>
          </p:cNvPr>
          <p:cNvCxnSpPr>
            <a:cxnSpLocks/>
          </p:cNvCxnSpPr>
          <p:nvPr/>
        </p:nvCxnSpPr>
        <p:spPr>
          <a:xfrm>
            <a:off x="5474042" y="1200960"/>
            <a:ext cx="0" cy="504286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1CCE84C-A004-7983-94E9-1A29B7F5A7BC}"/>
              </a:ext>
            </a:extLst>
          </p:cNvPr>
          <p:cNvSpPr/>
          <p:nvPr/>
        </p:nvSpPr>
        <p:spPr>
          <a:xfrm>
            <a:off x="37071" y="37071"/>
            <a:ext cx="12115800" cy="6788426"/>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902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rnan_2022" id="{8B9C54BE-93D5-5644-B624-BABDD3B6C056}" vid="{91EE1CF3-06E5-E147-9796-AA4138E54D7A}"/>
    </a:ext>
  </a:extLst>
</a:theme>
</file>

<file path=docProps/app.xml><?xml version="1.0" encoding="utf-8"?>
<Properties xmlns="http://schemas.openxmlformats.org/officeDocument/2006/extended-properties" xmlns:vt="http://schemas.openxmlformats.org/officeDocument/2006/docPropsVTypes">
  <Template>Office Theme</Template>
  <TotalTime>4462</TotalTime>
  <Words>749</Words>
  <Application>Microsoft Macintosh PowerPoint</Application>
  <PresentationFormat>Widescreen</PresentationFormat>
  <Paragraphs>127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Chavez Paura Garcia,Hernan</dc:creator>
  <cp:lastModifiedBy>Chavez Paura Garcia,Hernan</cp:lastModifiedBy>
  <cp:revision>9</cp:revision>
  <dcterms:created xsi:type="dcterms:W3CDTF">2022-07-29T03:44:42Z</dcterms:created>
  <dcterms:modified xsi:type="dcterms:W3CDTF">2023-11-22T07:01:04Z</dcterms:modified>
</cp:coreProperties>
</file>